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361" r:id="rId3"/>
    <p:sldId id="321" r:id="rId4"/>
    <p:sldId id="258" r:id="rId5"/>
    <p:sldId id="261" r:id="rId6"/>
    <p:sldId id="259" r:id="rId7"/>
    <p:sldId id="264" r:id="rId8"/>
    <p:sldId id="265" r:id="rId9"/>
    <p:sldId id="322" r:id="rId10"/>
    <p:sldId id="323" r:id="rId11"/>
    <p:sldId id="324" r:id="rId12"/>
    <p:sldId id="326" r:id="rId13"/>
    <p:sldId id="336" r:id="rId14"/>
    <p:sldId id="327" r:id="rId15"/>
    <p:sldId id="325" r:id="rId16"/>
    <p:sldId id="337" r:id="rId17"/>
    <p:sldId id="328" r:id="rId18"/>
    <p:sldId id="338" r:id="rId19"/>
    <p:sldId id="329" r:id="rId20"/>
    <p:sldId id="339" r:id="rId21"/>
    <p:sldId id="333" r:id="rId22"/>
    <p:sldId id="335" r:id="rId23"/>
    <p:sldId id="334" r:id="rId24"/>
    <p:sldId id="332" r:id="rId25"/>
    <p:sldId id="331" r:id="rId26"/>
    <p:sldId id="330" r:id="rId27"/>
    <p:sldId id="340" r:id="rId28"/>
    <p:sldId id="346" r:id="rId29"/>
    <p:sldId id="347" r:id="rId30"/>
    <p:sldId id="349" r:id="rId31"/>
    <p:sldId id="348" r:id="rId32"/>
    <p:sldId id="355" r:id="rId33"/>
    <p:sldId id="351" r:id="rId34"/>
    <p:sldId id="360" r:id="rId35"/>
    <p:sldId id="359" r:id="rId36"/>
    <p:sldId id="311"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1" d="100"/>
          <a:sy n="101" d="100"/>
        </p:scale>
        <p:origin x="-264" y="-9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F06743F3-176A-4E3B-B082-C1DD14FE10A0}" type="datetimeFigureOut">
              <a:rPr lang="en-US" smtClean="0"/>
              <a:t>6/29/2015</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7B20AACD-E166-49F9-8F2C-19954F39DB4B}"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06743F3-176A-4E3B-B082-C1DD14FE10A0}" type="datetimeFigureOut">
              <a:rPr lang="en-US" smtClean="0"/>
              <a:t>6/29/2015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20AACD-E166-49F9-8F2C-19954F39DB4B}"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06743F3-176A-4E3B-B082-C1DD14FE10A0}" type="datetimeFigureOut">
              <a:rPr lang="en-US" smtClean="0"/>
              <a:t>6/29/2015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20AACD-E166-49F9-8F2C-19954F39DB4B}"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F06743F3-176A-4E3B-B082-C1DD14FE10A0}" type="datetimeFigureOut">
              <a:rPr lang="en-US" smtClean="0"/>
              <a:t>6/29/2015</a:t>
            </a:fld>
            <a:endParaRPr lang="en-US"/>
          </a:p>
        </p:txBody>
      </p:sp>
      <p:sp>
        <p:nvSpPr>
          <p:cNvPr id="9" name="Slide Number Placeholder 8"/>
          <p:cNvSpPr>
            <a:spLocks noGrp="1"/>
          </p:cNvSpPr>
          <p:nvPr>
            <p:ph type="sldNum" sz="quarter" idx="15"/>
          </p:nvPr>
        </p:nvSpPr>
        <p:spPr/>
        <p:txBody>
          <a:bodyPr rtlCol="0"/>
          <a:lstStyle/>
          <a:p>
            <a:fld id="{7B20AACD-E166-49F9-8F2C-19954F39DB4B}" type="slidenum">
              <a:rPr lang="en-US" smtClean="0"/>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F06743F3-176A-4E3B-B082-C1DD14FE10A0}" type="datetimeFigureOut">
              <a:rPr lang="en-US" smtClean="0"/>
              <a:t>6/29/2015</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7B20AACD-E166-49F9-8F2C-19954F39DB4B}"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06743F3-176A-4E3B-B082-C1DD14FE10A0}" type="datetimeFigureOut">
              <a:rPr lang="en-US" smtClean="0"/>
              <a:t>6/29/2015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20AACD-E166-49F9-8F2C-19954F39DB4B}" type="slidenum">
              <a:rPr lang="en-US" smtClean="0"/>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F06743F3-176A-4E3B-B082-C1DD14FE10A0}" type="datetimeFigureOut">
              <a:rPr lang="en-US" smtClean="0"/>
              <a:t>6/29/2015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20AACD-E166-49F9-8F2C-19954F39DB4B}" type="slidenum">
              <a:rPr lang="en-US" smtClean="0"/>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F06743F3-176A-4E3B-B082-C1DD14FE10A0}" type="datetimeFigureOut">
              <a:rPr lang="en-US" smtClean="0"/>
              <a:t>6/29/2015</a:t>
            </a:fld>
            <a:endParaRPr lang="en-US"/>
          </a:p>
        </p:txBody>
      </p:sp>
      <p:sp>
        <p:nvSpPr>
          <p:cNvPr id="7" name="Slide Number Placeholder 6"/>
          <p:cNvSpPr>
            <a:spLocks noGrp="1"/>
          </p:cNvSpPr>
          <p:nvPr>
            <p:ph type="sldNum" sz="quarter" idx="11"/>
          </p:nvPr>
        </p:nvSpPr>
        <p:spPr/>
        <p:txBody>
          <a:bodyPr rtlCol="0"/>
          <a:lstStyle/>
          <a:p>
            <a:fld id="{7B20AACD-E166-49F9-8F2C-19954F39DB4B}" type="slidenum">
              <a:rPr lang="en-US" smtClean="0"/>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6743F3-176A-4E3B-B082-C1DD14FE10A0}" type="datetimeFigureOut">
              <a:rPr lang="en-US" smtClean="0"/>
              <a:t>6/29/2015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20AACD-E166-49F9-8F2C-19954F39DB4B}"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F06743F3-176A-4E3B-B082-C1DD14FE10A0}" type="datetimeFigureOut">
              <a:rPr lang="en-US" smtClean="0"/>
              <a:t>6/29/2015</a:t>
            </a:fld>
            <a:endParaRPr lang="en-US"/>
          </a:p>
        </p:txBody>
      </p:sp>
      <p:sp>
        <p:nvSpPr>
          <p:cNvPr id="22" name="Slide Number Placeholder 21"/>
          <p:cNvSpPr>
            <a:spLocks noGrp="1"/>
          </p:cNvSpPr>
          <p:nvPr>
            <p:ph type="sldNum" sz="quarter" idx="15"/>
          </p:nvPr>
        </p:nvSpPr>
        <p:spPr/>
        <p:txBody>
          <a:bodyPr rtlCol="0"/>
          <a:lstStyle/>
          <a:p>
            <a:fld id="{7B20AACD-E166-49F9-8F2C-19954F39DB4B}" type="slidenum">
              <a:rPr lang="en-US" smtClean="0"/>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F06743F3-176A-4E3B-B082-C1DD14FE10A0}" type="datetimeFigureOut">
              <a:rPr lang="en-US" smtClean="0"/>
              <a:t>6/29/2015</a:t>
            </a:fld>
            <a:endParaRPr lang="en-US"/>
          </a:p>
        </p:txBody>
      </p:sp>
      <p:sp>
        <p:nvSpPr>
          <p:cNvPr id="18" name="Slide Number Placeholder 17"/>
          <p:cNvSpPr>
            <a:spLocks noGrp="1"/>
          </p:cNvSpPr>
          <p:nvPr>
            <p:ph type="sldNum" sz="quarter" idx="11"/>
          </p:nvPr>
        </p:nvSpPr>
        <p:spPr/>
        <p:txBody>
          <a:bodyPr rtlCol="0"/>
          <a:lstStyle/>
          <a:p>
            <a:fld id="{7B20AACD-E166-49F9-8F2C-19954F39DB4B}" type="slidenum">
              <a:rPr lang="en-US" smtClean="0"/>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F06743F3-176A-4E3B-B082-C1DD14FE10A0}" type="datetimeFigureOut">
              <a:rPr lang="en-US" smtClean="0"/>
              <a:t>6/29/2015</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7B20AACD-E166-49F9-8F2C-19954F39DB4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66800" y="914400"/>
            <a:ext cx="7543800" cy="646331"/>
          </a:xfrm>
          <a:prstGeom prst="rect">
            <a:avLst/>
          </a:prstGeom>
        </p:spPr>
        <p:txBody>
          <a:bodyPr wrap="square">
            <a:spAutoFit/>
          </a:bodyPr>
          <a:lstStyle/>
          <a:p>
            <a:pPr algn="ctr"/>
            <a:r>
              <a:rPr lang="en-US" sz="3600" b="1">
                <a:solidFill>
                  <a:schemeClr val="accent3">
                    <a:lumMod val="50000"/>
                  </a:schemeClr>
                </a:solidFill>
              </a:rPr>
              <a:t>BÁO </a:t>
            </a:r>
            <a:r>
              <a:rPr lang="en-US" sz="3600" b="1" smtClean="0">
                <a:solidFill>
                  <a:schemeClr val="accent3">
                    <a:lumMod val="50000"/>
                  </a:schemeClr>
                </a:solidFill>
              </a:rPr>
              <a:t>CÁO NHÂN RỘNG </a:t>
            </a:r>
            <a:endParaRPr lang="en-US" sz="3600">
              <a:solidFill>
                <a:schemeClr val="accent3">
                  <a:lumMod val="50000"/>
                </a:schemeClr>
              </a:solidFill>
            </a:endParaRPr>
          </a:p>
        </p:txBody>
      </p:sp>
      <p:sp>
        <p:nvSpPr>
          <p:cNvPr id="7" name="Rectangle 6"/>
          <p:cNvSpPr/>
          <p:nvPr/>
        </p:nvSpPr>
        <p:spPr>
          <a:xfrm>
            <a:off x="2971800" y="6400800"/>
            <a:ext cx="4224233" cy="369332"/>
          </a:xfrm>
          <a:prstGeom prst="rect">
            <a:avLst/>
          </a:prstGeom>
        </p:spPr>
        <p:txBody>
          <a:bodyPr wrap="none">
            <a:spAutoFit/>
          </a:bodyPr>
          <a:lstStyle/>
          <a:p>
            <a:r>
              <a:rPr lang="en-US">
                <a:solidFill>
                  <a:srgbClr val="00B050"/>
                </a:solidFill>
              </a:rPr>
              <a:t>TP.HỒ CHÍ MINH – THÁNG </a:t>
            </a:r>
            <a:r>
              <a:rPr lang="en-US" smtClean="0">
                <a:solidFill>
                  <a:srgbClr val="00B050"/>
                </a:solidFill>
              </a:rPr>
              <a:t>07/2015</a:t>
            </a:r>
            <a:endParaRPr lang="en-US">
              <a:solidFill>
                <a:srgbClr val="00B050"/>
              </a:solidFill>
            </a:endParaRPr>
          </a:p>
        </p:txBody>
      </p:sp>
      <p:sp>
        <p:nvSpPr>
          <p:cNvPr id="9" name="Rectangle 8"/>
          <p:cNvSpPr/>
          <p:nvPr/>
        </p:nvSpPr>
        <p:spPr>
          <a:xfrm>
            <a:off x="609600" y="3048000"/>
            <a:ext cx="8458200" cy="1077218"/>
          </a:xfrm>
          <a:prstGeom prst="rect">
            <a:avLst/>
          </a:prstGeom>
        </p:spPr>
        <p:txBody>
          <a:bodyPr wrap="square">
            <a:spAutoFit/>
          </a:bodyPr>
          <a:lstStyle/>
          <a:p>
            <a:r>
              <a:rPr lang="en-US" sz="3200" b="1" i="1" u="sng" smtClean="0">
                <a:solidFill>
                  <a:schemeClr val="accent3">
                    <a:lumMod val="75000"/>
                  </a:schemeClr>
                </a:solidFill>
                <a:latin typeface="Times New Roman" pitchFamily="18" charset="0"/>
                <a:cs typeface="Times New Roman" pitchFamily="18" charset="0"/>
              </a:rPr>
              <a:t>CHỦ ĐỀ:</a:t>
            </a:r>
            <a:r>
              <a:rPr lang="en-US" sz="3200" b="1" i="1" smtClean="0">
                <a:solidFill>
                  <a:schemeClr val="accent3">
                    <a:lumMod val="75000"/>
                  </a:schemeClr>
                </a:solidFill>
                <a:latin typeface="Times New Roman" pitchFamily="18" charset="0"/>
                <a:cs typeface="Times New Roman" pitchFamily="18" charset="0"/>
              </a:rPr>
              <a:t>     </a:t>
            </a:r>
            <a:r>
              <a:rPr lang="en-US" sz="3200" b="1" smtClean="0">
                <a:solidFill>
                  <a:srgbClr val="00B050"/>
                </a:solidFill>
                <a:latin typeface="Times New Roman" pitchFamily="18" charset="0"/>
                <a:cs typeface="Times New Roman" pitchFamily="18" charset="0"/>
              </a:rPr>
              <a:t>PHƯƠNG PHÁP ĐÁNH GIÁ</a:t>
            </a:r>
          </a:p>
          <a:p>
            <a:r>
              <a:rPr lang="en-US" sz="3200" b="1" smtClean="0">
                <a:solidFill>
                  <a:srgbClr val="00B050"/>
                </a:solidFill>
                <a:latin typeface="Times New Roman" pitchFamily="18" charset="0"/>
                <a:cs typeface="Times New Roman" pitchFamily="18" charset="0"/>
              </a:rPr>
              <a:t>                       VÀ CÔNG CỤ ĐÁNH GIÁ</a:t>
            </a:r>
            <a:endParaRPr lang="en-US" sz="3200" b="1">
              <a:solidFill>
                <a:srgbClr val="00B050"/>
              </a:solidFill>
              <a:latin typeface="Times New Roman" pitchFamily="18" charset="0"/>
              <a:cs typeface="Times New Roman" pitchFamily="18" charset="0"/>
            </a:endParaRPr>
          </a:p>
        </p:txBody>
      </p:sp>
      <p:sp>
        <p:nvSpPr>
          <p:cNvPr id="10" name="Rectangle 9"/>
          <p:cNvSpPr/>
          <p:nvPr/>
        </p:nvSpPr>
        <p:spPr>
          <a:xfrm>
            <a:off x="457200" y="4667071"/>
            <a:ext cx="4009752" cy="1200329"/>
          </a:xfrm>
          <a:prstGeom prst="rect">
            <a:avLst/>
          </a:prstGeom>
        </p:spPr>
        <p:txBody>
          <a:bodyPr wrap="none">
            <a:spAutoFit/>
          </a:bodyPr>
          <a:lstStyle/>
          <a:p>
            <a:r>
              <a:rPr lang="en-US" sz="2400" b="1" smtClean="0">
                <a:latin typeface="Times New Roman" pitchFamily="18" charset="0"/>
                <a:cs typeface="Times New Roman" pitchFamily="18" charset="0"/>
              </a:rPr>
              <a:t>Báo cáo viên:</a:t>
            </a:r>
          </a:p>
          <a:p>
            <a:r>
              <a:rPr lang="en-US" sz="2400">
                <a:latin typeface="Times New Roman" pitchFamily="18" charset="0"/>
                <a:cs typeface="Times New Roman" pitchFamily="18" charset="0"/>
              </a:rPr>
              <a:t>	</a:t>
            </a:r>
            <a:r>
              <a:rPr lang="en-US" sz="2400" b="1" smtClean="0">
                <a:latin typeface="Times New Roman" pitchFamily="18" charset="0"/>
                <a:cs typeface="Times New Roman" pitchFamily="18" charset="0"/>
              </a:rPr>
              <a:t>Hồ Văn Sĩ </a:t>
            </a:r>
          </a:p>
          <a:p>
            <a:r>
              <a:rPr lang="en-US" sz="2400" b="1">
                <a:latin typeface="Times New Roman" pitchFamily="18" charset="0"/>
                <a:cs typeface="Times New Roman" pitchFamily="18" charset="0"/>
              </a:rPr>
              <a:t>	</a:t>
            </a:r>
            <a:r>
              <a:rPr lang="en-US" sz="2400" b="1" smtClean="0">
                <a:latin typeface="Times New Roman" pitchFamily="18" charset="0"/>
                <a:cs typeface="Times New Roman" pitchFamily="18" charset="0"/>
              </a:rPr>
              <a:t>Chung Trần Thế Vinh</a:t>
            </a:r>
            <a:endParaRPr lang="en-US" sz="2400" b="1">
              <a:latin typeface="Times New Roman" pitchFamily="18" charset="0"/>
              <a:cs typeface="Times New Roman" pitchFamily="18" charset="0"/>
            </a:endParaRPr>
          </a:p>
        </p:txBody>
      </p:sp>
    </p:spTree>
    <p:extLst>
      <p:ext uri="{BB962C8B-B14F-4D97-AF65-F5344CB8AC3E}">
        <p14:creationId xmlns:p14="http://schemas.microsoft.com/office/powerpoint/2010/main" val="24058807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971725020"/>
              </p:ext>
            </p:extLst>
          </p:nvPr>
        </p:nvGraphicFramePr>
        <p:xfrm>
          <a:off x="990600" y="838200"/>
          <a:ext cx="7162800" cy="4206240"/>
        </p:xfrm>
        <a:graphic>
          <a:graphicData uri="http://schemas.openxmlformats.org/drawingml/2006/table">
            <a:tbl>
              <a:tblPr firstRow="1" firstCol="1" bandRow="1">
                <a:tableStyleId>{5C22544A-7EE6-4342-B048-85BDC9FD1C3A}</a:tableStyleId>
              </a:tblPr>
              <a:tblGrid>
                <a:gridCol w="2387600"/>
                <a:gridCol w="2387600"/>
                <a:gridCol w="2387600"/>
              </a:tblGrid>
              <a:tr h="786783">
                <a:tc>
                  <a:txBody>
                    <a:bodyPr/>
                    <a:lstStyle/>
                    <a:p>
                      <a:pPr marL="0" marR="0" algn="ctr">
                        <a:lnSpc>
                          <a:spcPct val="115000"/>
                        </a:lnSpc>
                        <a:spcBef>
                          <a:spcPts val="0"/>
                        </a:spcBef>
                        <a:spcAft>
                          <a:spcPts val="0"/>
                        </a:spcAft>
                      </a:pPr>
                      <a:r>
                        <a:rPr lang="en-US" sz="2400">
                          <a:effectLst/>
                          <a:latin typeface="Times New Roman" pitchFamily="18" charset="0"/>
                          <a:cs typeface="Times New Roman" pitchFamily="18" charset="0"/>
                        </a:rPr>
                        <a:t>Phương pháp đánh giá</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gn="ctr">
                        <a:lnSpc>
                          <a:spcPct val="115000"/>
                        </a:lnSpc>
                        <a:spcBef>
                          <a:spcPts val="0"/>
                        </a:spcBef>
                        <a:spcAft>
                          <a:spcPts val="0"/>
                        </a:spcAft>
                      </a:pPr>
                      <a:r>
                        <a:rPr lang="en-US" sz="2400">
                          <a:effectLst/>
                          <a:latin typeface="Times New Roman" pitchFamily="18" charset="0"/>
                          <a:cs typeface="Times New Roman" pitchFamily="18" charset="0"/>
                        </a:rPr>
                        <a:t>Mô tả</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gn="ctr">
                        <a:lnSpc>
                          <a:spcPct val="115000"/>
                        </a:lnSpc>
                        <a:spcBef>
                          <a:spcPts val="0"/>
                        </a:spcBef>
                        <a:spcAft>
                          <a:spcPts val="0"/>
                        </a:spcAft>
                      </a:pPr>
                      <a:r>
                        <a:rPr lang="en-US" sz="2400">
                          <a:effectLst/>
                          <a:latin typeface="Times New Roman" pitchFamily="18" charset="0"/>
                          <a:cs typeface="Times New Roman" pitchFamily="18" charset="0"/>
                        </a:rPr>
                        <a:t>Công cụ</a:t>
                      </a:r>
                      <a:endParaRPr lang="en-US" sz="2400">
                        <a:effectLst/>
                        <a:latin typeface="Times New Roman" pitchFamily="18" charset="0"/>
                        <a:ea typeface="Calibri"/>
                        <a:cs typeface="Times New Roman" pitchFamily="18" charset="0"/>
                      </a:endParaRPr>
                    </a:p>
                  </a:txBody>
                  <a:tcPr marL="68580" marR="68580" marT="0" marB="0"/>
                </a:tc>
              </a:tr>
              <a:tr h="2413617">
                <a:tc>
                  <a:txBody>
                    <a:bodyPr/>
                    <a:lstStyle/>
                    <a:p>
                      <a:pPr marL="0" marR="0">
                        <a:lnSpc>
                          <a:spcPct val="115000"/>
                        </a:lnSpc>
                        <a:spcBef>
                          <a:spcPts val="0"/>
                        </a:spcBef>
                        <a:spcAft>
                          <a:spcPts val="0"/>
                        </a:spcAft>
                      </a:pPr>
                      <a:r>
                        <a:rPr lang="en-US" sz="2400">
                          <a:effectLst/>
                          <a:latin typeface="Times New Roman" pitchFamily="18" charset="0"/>
                          <a:cs typeface="Times New Roman" pitchFamily="18" charset="0"/>
                        </a:rPr>
                        <a:t>Tự luận (dạng </a:t>
                      </a:r>
                      <a:r>
                        <a:rPr lang="en-US" sz="2400" smtClean="0">
                          <a:effectLst/>
                          <a:latin typeface="Times New Roman" pitchFamily="18" charset="0"/>
                          <a:cs typeface="Times New Roman" pitchFamily="18" charset="0"/>
                        </a:rPr>
                        <a:t> </a:t>
                      </a:r>
                      <a:r>
                        <a:rPr lang="en-US" sz="2400">
                          <a:effectLst/>
                          <a:latin typeface="Times New Roman" pitchFamily="18" charset="0"/>
                          <a:cs typeface="Times New Roman" pitchFamily="18" charset="0"/>
                        </a:rPr>
                        <a:t>câu trả lời ngắn)</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nSpc>
                          <a:spcPct val="115000"/>
                        </a:lnSpc>
                        <a:spcBef>
                          <a:spcPts val="0"/>
                        </a:spcBef>
                        <a:spcAft>
                          <a:spcPts val="0"/>
                        </a:spcAft>
                      </a:pPr>
                      <a:r>
                        <a:rPr lang="en-US" sz="2400">
                          <a:effectLst/>
                          <a:latin typeface="Times New Roman" pitchFamily="18" charset="0"/>
                          <a:cs typeface="Times New Roman" pitchFamily="18" charset="0"/>
                        </a:rPr>
                        <a:t>Câu hỏi đặt ra độc lập và yêu cầu </a:t>
                      </a:r>
                      <a:r>
                        <a:rPr lang="en-US" sz="2400" smtClean="0">
                          <a:effectLst/>
                          <a:latin typeface="Times New Roman" pitchFamily="18" charset="0"/>
                          <a:cs typeface="Times New Roman" pitchFamily="18" charset="0"/>
                        </a:rPr>
                        <a:t>trả lời một </a:t>
                      </a:r>
                      <a:r>
                        <a:rPr lang="en-US" sz="2400">
                          <a:effectLst/>
                          <a:latin typeface="Times New Roman" pitchFamily="18" charset="0"/>
                          <a:cs typeface="Times New Roman" pitchFamily="18" charset="0"/>
                        </a:rPr>
                        <a:t>đoạn </a:t>
                      </a:r>
                      <a:r>
                        <a:rPr lang="en-US" sz="2400" smtClean="0">
                          <a:effectLst/>
                          <a:latin typeface="Times New Roman" pitchFamily="18" charset="0"/>
                          <a:cs typeface="Times New Roman" pitchFamily="18" charset="0"/>
                        </a:rPr>
                        <a:t>văn. </a:t>
                      </a:r>
                      <a:r>
                        <a:rPr lang="en-US" sz="2400">
                          <a:effectLst/>
                          <a:latin typeface="Times New Roman" pitchFamily="18" charset="0"/>
                          <a:cs typeface="Times New Roman" pitchFamily="18" charset="0"/>
                        </a:rPr>
                        <a:t>Nói chung là câu hỏi mở. Không chú trọng kiến thức bài làm. Đánh giá độc lập.</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nSpc>
                          <a:spcPct val="115000"/>
                        </a:lnSpc>
                        <a:spcBef>
                          <a:spcPts val="0"/>
                        </a:spcBef>
                        <a:spcAft>
                          <a:spcPts val="0"/>
                        </a:spcAft>
                      </a:pPr>
                      <a:r>
                        <a:rPr lang="en-US" sz="2400">
                          <a:effectLst/>
                          <a:latin typeface="Times New Roman" pitchFamily="18" charset="0"/>
                          <a:cs typeface="Times New Roman" pitchFamily="18" charset="0"/>
                        </a:rPr>
                        <a:t>-Hướng dẫn cho người làm bài và người đánh giá</a:t>
                      </a:r>
                    </a:p>
                    <a:p>
                      <a:pPr marL="0" marR="0">
                        <a:lnSpc>
                          <a:spcPct val="115000"/>
                        </a:lnSpc>
                        <a:spcBef>
                          <a:spcPts val="0"/>
                        </a:spcBef>
                        <a:spcAft>
                          <a:spcPts val="0"/>
                        </a:spcAft>
                      </a:pPr>
                      <a:r>
                        <a:rPr lang="en-US" sz="2400">
                          <a:effectLst/>
                          <a:latin typeface="Times New Roman" pitchFamily="18" charset="0"/>
                          <a:cs typeface="Times New Roman" pitchFamily="18" charset="0"/>
                        </a:rPr>
                        <a:t>-Dạng câu hỏi</a:t>
                      </a:r>
                    </a:p>
                    <a:p>
                      <a:pPr marL="0" marR="0">
                        <a:lnSpc>
                          <a:spcPct val="115000"/>
                        </a:lnSpc>
                        <a:spcBef>
                          <a:spcPts val="0"/>
                        </a:spcBef>
                        <a:spcAft>
                          <a:spcPts val="0"/>
                        </a:spcAft>
                      </a:pPr>
                      <a:r>
                        <a:rPr lang="en-US" sz="2400">
                          <a:effectLst/>
                          <a:latin typeface="Times New Roman" pitchFamily="18" charset="0"/>
                          <a:cs typeface="Times New Roman" pitchFamily="18" charset="0"/>
                        </a:rPr>
                        <a:t>-Phiếu trả lời </a:t>
                      </a:r>
                    </a:p>
                    <a:p>
                      <a:pPr marL="0" marR="0">
                        <a:lnSpc>
                          <a:spcPct val="115000"/>
                        </a:lnSpc>
                        <a:spcBef>
                          <a:spcPts val="0"/>
                        </a:spcBef>
                        <a:spcAft>
                          <a:spcPts val="0"/>
                        </a:spcAft>
                      </a:pPr>
                      <a:r>
                        <a:rPr lang="en-US" sz="2400">
                          <a:effectLst/>
                          <a:latin typeface="Times New Roman" pitchFamily="18" charset="0"/>
                          <a:cs typeface="Times New Roman" pitchFamily="18" charset="0"/>
                        </a:rPr>
                        <a:t> </a:t>
                      </a:r>
                      <a:endParaRPr lang="en-US" sz="240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5502315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031730642"/>
              </p:ext>
            </p:extLst>
          </p:nvPr>
        </p:nvGraphicFramePr>
        <p:xfrm>
          <a:off x="838200" y="838200"/>
          <a:ext cx="7543800" cy="4419600"/>
        </p:xfrm>
        <a:graphic>
          <a:graphicData uri="http://schemas.openxmlformats.org/drawingml/2006/table">
            <a:tbl>
              <a:tblPr firstRow="1" firstCol="1" bandRow="1">
                <a:tableStyleId>{5C22544A-7EE6-4342-B048-85BDC9FD1C3A}</a:tableStyleId>
              </a:tblPr>
              <a:tblGrid>
                <a:gridCol w="2514600"/>
                <a:gridCol w="2514600"/>
                <a:gridCol w="2514600"/>
              </a:tblGrid>
              <a:tr h="862317">
                <a:tc>
                  <a:txBody>
                    <a:bodyPr/>
                    <a:lstStyle/>
                    <a:p>
                      <a:pPr marL="0" marR="0" algn="ctr">
                        <a:lnSpc>
                          <a:spcPct val="115000"/>
                        </a:lnSpc>
                        <a:spcBef>
                          <a:spcPts val="0"/>
                        </a:spcBef>
                        <a:spcAft>
                          <a:spcPts val="0"/>
                        </a:spcAft>
                      </a:pPr>
                      <a:r>
                        <a:rPr lang="en-US" sz="2400">
                          <a:effectLst/>
                          <a:latin typeface="Times New Roman" pitchFamily="18" charset="0"/>
                          <a:cs typeface="Times New Roman" pitchFamily="18" charset="0"/>
                        </a:rPr>
                        <a:t>Phương pháp đánh giá</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gn="ctr">
                        <a:lnSpc>
                          <a:spcPct val="115000"/>
                        </a:lnSpc>
                        <a:spcBef>
                          <a:spcPts val="0"/>
                        </a:spcBef>
                        <a:spcAft>
                          <a:spcPts val="0"/>
                        </a:spcAft>
                      </a:pPr>
                      <a:r>
                        <a:rPr lang="en-US" sz="2400">
                          <a:effectLst/>
                          <a:latin typeface="Times New Roman" pitchFamily="18" charset="0"/>
                          <a:cs typeface="Times New Roman" pitchFamily="18" charset="0"/>
                        </a:rPr>
                        <a:t>Mô tả</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gn="ctr">
                        <a:lnSpc>
                          <a:spcPct val="115000"/>
                        </a:lnSpc>
                        <a:spcBef>
                          <a:spcPts val="0"/>
                        </a:spcBef>
                        <a:spcAft>
                          <a:spcPts val="0"/>
                        </a:spcAft>
                      </a:pPr>
                      <a:r>
                        <a:rPr lang="en-US" sz="2400">
                          <a:effectLst/>
                          <a:latin typeface="Times New Roman" pitchFamily="18" charset="0"/>
                          <a:cs typeface="Times New Roman" pitchFamily="18" charset="0"/>
                        </a:rPr>
                        <a:t>Công cụ</a:t>
                      </a:r>
                      <a:endParaRPr lang="en-US" sz="2400">
                        <a:effectLst/>
                        <a:latin typeface="Times New Roman" pitchFamily="18" charset="0"/>
                        <a:ea typeface="Calibri"/>
                        <a:cs typeface="Times New Roman" pitchFamily="18" charset="0"/>
                      </a:endParaRPr>
                    </a:p>
                  </a:txBody>
                  <a:tcPr marL="68580" marR="68580" marT="0" marB="0"/>
                </a:tc>
              </a:tr>
              <a:tr h="3557283">
                <a:tc>
                  <a:txBody>
                    <a:bodyPr/>
                    <a:lstStyle/>
                    <a:p>
                      <a:pPr marL="0" marR="0">
                        <a:lnSpc>
                          <a:spcPct val="115000"/>
                        </a:lnSpc>
                        <a:spcBef>
                          <a:spcPts val="0"/>
                        </a:spcBef>
                        <a:spcAft>
                          <a:spcPts val="0"/>
                        </a:spcAft>
                      </a:pPr>
                      <a:r>
                        <a:rPr lang="en-US" sz="2400">
                          <a:effectLst/>
                          <a:latin typeface="Times New Roman" pitchFamily="18" charset="0"/>
                          <a:cs typeface="Times New Roman" pitchFamily="18" charset="0"/>
                        </a:rPr>
                        <a:t>Tự luận (dạng bài kiểm tra viết </a:t>
                      </a:r>
                      <a:r>
                        <a:rPr lang="en-US" sz="2400" smtClean="0">
                          <a:effectLst/>
                          <a:latin typeface="Times New Roman" pitchFamily="18" charset="0"/>
                          <a:cs typeface="Times New Roman" pitchFamily="18" charset="0"/>
                        </a:rPr>
                        <a:t>một</a:t>
                      </a:r>
                      <a:r>
                        <a:rPr lang="en-US" sz="2400" baseline="0" smtClean="0">
                          <a:effectLst/>
                          <a:latin typeface="Times New Roman" pitchFamily="18" charset="0"/>
                          <a:cs typeface="Times New Roman" pitchFamily="18" charset="0"/>
                        </a:rPr>
                        <a:t> vấn đề</a:t>
                      </a:r>
                      <a:r>
                        <a:rPr lang="en-US" sz="2400" smtClean="0">
                          <a:effectLst/>
                          <a:latin typeface="Times New Roman" pitchFamily="18" charset="0"/>
                          <a:cs typeface="Times New Roman" pitchFamily="18" charset="0"/>
                        </a:rPr>
                        <a:t>)</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nSpc>
                          <a:spcPct val="115000"/>
                        </a:lnSpc>
                        <a:spcBef>
                          <a:spcPts val="0"/>
                        </a:spcBef>
                        <a:spcAft>
                          <a:spcPts val="0"/>
                        </a:spcAft>
                      </a:pPr>
                      <a:r>
                        <a:rPr lang="en-US" sz="2400">
                          <a:effectLst/>
                          <a:latin typeface="Times New Roman" pitchFamily="18" charset="0"/>
                          <a:cs typeface="Times New Roman" pitchFamily="18" charset="0"/>
                        </a:rPr>
                        <a:t>Người đánh giá đưa ra chủ đề. Người làm bài sẽ được yêu cầu viết trả lời chủ đề</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nSpc>
                          <a:spcPct val="115000"/>
                        </a:lnSpc>
                        <a:spcBef>
                          <a:spcPts val="0"/>
                        </a:spcBef>
                        <a:spcAft>
                          <a:spcPts val="0"/>
                        </a:spcAft>
                      </a:pPr>
                      <a:r>
                        <a:rPr lang="en-US" sz="2400">
                          <a:effectLst/>
                          <a:latin typeface="Times New Roman" pitchFamily="18" charset="0"/>
                          <a:cs typeface="Times New Roman" pitchFamily="18" charset="0"/>
                        </a:rPr>
                        <a:t>-Hướng dẫn cho người làm bài và người đánh giá</a:t>
                      </a:r>
                    </a:p>
                    <a:p>
                      <a:pPr marL="0" marR="0">
                        <a:lnSpc>
                          <a:spcPct val="115000"/>
                        </a:lnSpc>
                        <a:spcBef>
                          <a:spcPts val="0"/>
                        </a:spcBef>
                        <a:spcAft>
                          <a:spcPts val="0"/>
                        </a:spcAft>
                      </a:pPr>
                      <a:r>
                        <a:rPr lang="en-US" sz="2400">
                          <a:effectLst/>
                          <a:latin typeface="Times New Roman" pitchFamily="18" charset="0"/>
                          <a:cs typeface="Times New Roman" pitchFamily="18" charset="0"/>
                        </a:rPr>
                        <a:t>-Câu hỏi bài tiểu luận, chủ đề </a:t>
                      </a:r>
                    </a:p>
                    <a:p>
                      <a:pPr marL="0" marR="0">
                        <a:lnSpc>
                          <a:spcPct val="115000"/>
                        </a:lnSpc>
                        <a:spcBef>
                          <a:spcPts val="0"/>
                        </a:spcBef>
                        <a:spcAft>
                          <a:spcPts val="0"/>
                        </a:spcAft>
                      </a:pPr>
                      <a:r>
                        <a:rPr lang="en-US" sz="2400">
                          <a:effectLst/>
                          <a:latin typeface="Times New Roman" pitchFamily="18" charset="0"/>
                          <a:cs typeface="Times New Roman" pitchFamily="18" charset="0"/>
                        </a:rPr>
                        <a:t> </a:t>
                      </a:r>
                      <a:endParaRPr lang="en-US" sz="240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6851648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441048"/>
              </p:ext>
            </p:extLst>
          </p:nvPr>
        </p:nvGraphicFramePr>
        <p:xfrm>
          <a:off x="762000" y="914400"/>
          <a:ext cx="7620000" cy="3820222"/>
        </p:xfrm>
        <a:graphic>
          <a:graphicData uri="http://schemas.openxmlformats.org/drawingml/2006/table">
            <a:tbl>
              <a:tblPr firstRow="1" firstCol="1" bandRow="1">
                <a:tableStyleId>{5C22544A-7EE6-4342-B048-85BDC9FD1C3A}</a:tableStyleId>
              </a:tblPr>
              <a:tblGrid>
                <a:gridCol w="2540000"/>
                <a:gridCol w="2540000"/>
                <a:gridCol w="2540000"/>
              </a:tblGrid>
              <a:tr h="831026">
                <a:tc>
                  <a:txBody>
                    <a:bodyPr/>
                    <a:lstStyle/>
                    <a:p>
                      <a:pPr marL="0" marR="0" algn="ctr">
                        <a:lnSpc>
                          <a:spcPct val="115000"/>
                        </a:lnSpc>
                        <a:spcBef>
                          <a:spcPts val="0"/>
                        </a:spcBef>
                        <a:spcAft>
                          <a:spcPts val="0"/>
                        </a:spcAft>
                      </a:pPr>
                      <a:r>
                        <a:rPr lang="en-US" sz="2400">
                          <a:effectLst/>
                          <a:latin typeface="Times New Roman" pitchFamily="18" charset="0"/>
                          <a:cs typeface="Times New Roman" pitchFamily="18" charset="0"/>
                        </a:rPr>
                        <a:t>Phương pháp đánh giá</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gn="ctr">
                        <a:lnSpc>
                          <a:spcPct val="115000"/>
                        </a:lnSpc>
                        <a:spcBef>
                          <a:spcPts val="0"/>
                        </a:spcBef>
                        <a:spcAft>
                          <a:spcPts val="0"/>
                        </a:spcAft>
                      </a:pPr>
                      <a:r>
                        <a:rPr lang="en-US" sz="2400">
                          <a:effectLst/>
                          <a:latin typeface="Times New Roman" pitchFamily="18" charset="0"/>
                          <a:cs typeface="Times New Roman" pitchFamily="18" charset="0"/>
                        </a:rPr>
                        <a:t>Mô tả</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gn="ctr">
                        <a:lnSpc>
                          <a:spcPct val="115000"/>
                        </a:lnSpc>
                        <a:spcBef>
                          <a:spcPts val="0"/>
                        </a:spcBef>
                        <a:spcAft>
                          <a:spcPts val="0"/>
                        </a:spcAft>
                      </a:pPr>
                      <a:r>
                        <a:rPr lang="en-US" sz="2400">
                          <a:effectLst/>
                          <a:latin typeface="Times New Roman" pitchFamily="18" charset="0"/>
                          <a:cs typeface="Times New Roman" pitchFamily="18" charset="0"/>
                        </a:rPr>
                        <a:t>Công cụ</a:t>
                      </a:r>
                      <a:endParaRPr lang="en-US" sz="2400">
                        <a:effectLst/>
                        <a:latin typeface="Times New Roman" pitchFamily="18" charset="0"/>
                        <a:ea typeface="Calibri"/>
                        <a:cs typeface="Times New Roman" pitchFamily="18" charset="0"/>
                      </a:endParaRPr>
                    </a:p>
                  </a:txBody>
                  <a:tcPr marL="68580" marR="68580" marT="0" marB="0"/>
                </a:tc>
              </a:tr>
              <a:tr h="2978974">
                <a:tc>
                  <a:txBody>
                    <a:bodyPr/>
                    <a:lstStyle/>
                    <a:p>
                      <a:pPr marL="0" marR="0">
                        <a:lnSpc>
                          <a:spcPct val="115000"/>
                        </a:lnSpc>
                        <a:spcBef>
                          <a:spcPts val="0"/>
                        </a:spcBef>
                        <a:spcAft>
                          <a:spcPts val="0"/>
                        </a:spcAft>
                      </a:pPr>
                      <a:r>
                        <a:rPr lang="en-US" sz="2400">
                          <a:effectLst/>
                          <a:latin typeface="Times New Roman" pitchFamily="18" charset="0"/>
                          <a:cs typeface="Times New Roman" pitchFamily="18" charset="0"/>
                        </a:rPr>
                        <a:t>Bản báo cáo</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nSpc>
                          <a:spcPct val="115000"/>
                        </a:lnSpc>
                        <a:spcBef>
                          <a:spcPts val="0"/>
                        </a:spcBef>
                        <a:spcAft>
                          <a:spcPts val="0"/>
                        </a:spcAft>
                      </a:pPr>
                      <a:r>
                        <a:rPr lang="en-US" sz="2400">
                          <a:effectLst/>
                          <a:latin typeface="Times New Roman" pitchFamily="18" charset="0"/>
                          <a:cs typeface="Times New Roman" pitchFamily="18" charset="0"/>
                        </a:rPr>
                        <a:t>Bản báo cáo từ:</a:t>
                      </a:r>
                    </a:p>
                    <a:p>
                      <a:pPr marL="0" marR="0">
                        <a:lnSpc>
                          <a:spcPct val="115000"/>
                        </a:lnSpc>
                        <a:spcBef>
                          <a:spcPts val="0"/>
                        </a:spcBef>
                        <a:spcAft>
                          <a:spcPts val="0"/>
                        </a:spcAft>
                      </a:pPr>
                      <a:r>
                        <a:rPr lang="en-US" sz="2400">
                          <a:effectLst/>
                          <a:latin typeface="Times New Roman" pitchFamily="18" charset="0"/>
                          <a:cs typeface="Times New Roman" pitchFamily="18" charset="0"/>
                        </a:rPr>
                        <a:t>Trưởng phòng giám sát</a:t>
                      </a:r>
                    </a:p>
                    <a:p>
                      <a:pPr marL="0" marR="0">
                        <a:lnSpc>
                          <a:spcPct val="115000"/>
                        </a:lnSpc>
                        <a:spcBef>
                          <a:spcPts val="0"/>
                        </a:spcBef>
                        <a:spcAft>
                          <a:spcPts val="0"/>
                        </a:spcAft>
                      </a:pPr>
                      <a:r>
                        <a:rPr lang="en-US" sz="2400">
                          <a:effectLst/>
                          <a:latin typeface="Times New Roman" pitchFamily="18" charset="0"/>
                          <a:cs typeface="Times New Roman" pitchFamily="18" charset="0"/>
                        </a:rPr>
                        <a:t>Khách hàng</a:t>
                      </a:r>
                    </a:p>
                    <a:p>
                      <a:pPr marL="0" marR="0">
                        <a:lnSpc>
                          <a:spcPct val="115000"/>
                        </a:lnSpc>
                        <a:spcBef>
                          <a:spcPts val="0"/>
                        </a:spcBef>
                        <a:spcAft>
                          <a:spcPts val="0"/>
                        </a:spcAft>
                      </a:pPr>
                      <a:r>
                        <a:rPr lang="en-US" sz="2400">
                          <a:effectLst/>
                          <a:latin typeface="Times New Roman" pitchFamily="18" charset="0"/>
                          <a:cs typeface="Times New Roman" pitchFamily="18" charset="0"/>
                        </a:rPr>
                        <a:t>Nhà phân phối</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nSpc>
                          <a:spcPct val="115000"/>
                        </a:lnSpc>
                        <a:spcBef>
                          <a:spcPts val="0"/>
                        </a:spcBef>
                        <a:spcAft>
                          <a:spcPts val="0"/>
                        </a:spcAft>
                      </a:pPr>
                      <a:r>
                        <a:rPr lang="en-US" sz="2400" smtClean="0">
                          <a:effectLst/>
                          <a:latin typeface="Times New Roman" pitchFamily="18" charset="0"/>
                          <a:cs typeface="Times New Roman" pitchFamily="18" charset="0"/>
                        </a:rPr>
                        <a:t>- Hướng </a:t>
                      </a:r>
                      <a:r>
                        <a:rPr lang="en-US" sz="2400">
                          <a:effectLst/>
                          <a:latin typeface="Times New Roman" pitchFamily="18" charset="0"/>
                          <a:cs typeface="Times New Roman" pitchFamily="18" charset="0"/>
                        </a:rPr>
                        <a:t>dẫn cho người làm bài và người đánh giá</a:t>
                      </a:r>
                    </a:p>
                    <a:p>
                      <a:pPr marL="0" marR="0">
                        <a:lnSpc>
                          <a:spcPct val="115000"/>
                        </a:lnSpc>
                        <a:spcBef>
                          <a:spcPts val="0"/>
                        </a:spcBef>
                        <a:spcAft>
                          <a:spcPts val="0"/>
                        </a:spcAft>
                      </a:pPr>
                      <a:r>
                        <a:rPr lang="en-US" sz="2400" smtClean="0">
                          <a:effectLst/>
                          <a:latin typeface="Times New Roman" pitchFamily="18" charset="0"/>
                          <a:cs typeface="Times New Roman" pitchFamily="18" charset="0"/>
                        </a:rPr>
                        <a:t>- Mẫu </a:t>
                      </a:r>
                      <a:r>
                        <a:rPr lang="en-US" sz="2400">
                          <a:effectLst/>
                          <a:latin typeface="Times New Roman" pitchFamily="18" charset="0"/>
                          <a:cs typeface="Times New Roman" pitchFamily="18" charset="0"/>
                        </a:rPr>
                        <a:t>hay câu hỏi của bản báo cáo để trả lời các câu hỏi</a:t>
                      </a:r>
                    </a:p>
                    <a:p>
                      <a:pPr marL="0" marR="0">
                        <a:lnSpc>
                          <a:spcPct val="115000"/>
                        </a:lnSpc>
                        <a:spcBef>
                          <a:spcPts val="0"/>
                        </a:spcBef>
                        <a:spcAft>
                          <a:spcPts val="0"/>
                        </a:spcAft>
                      </a:pPr>
                      <a:r>
                        <a:rPr lang="en-US" sz="2400">
                          <a:effectLst/>
                          <a:latin typeface="Times New Roman" pitchFamily="18" charset="0"/>
                          <a:cs typeface="Times New Roman" pitchFamily="18" charset="0"/>
                        </a:rPr>
                        <a:t> </a:t>
                      </a:r>
                      <a:endParaRPr lang="en-US" sz="240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35023232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128179595"/>
              </p:ext>
            </p:extLst>
          </p:nvPr>
        </p:nvGraphicFramePr>
        <p:xfrm>
          <a:off x="762000" y="838200"/>
          <a:ext cx="7543800" cy="4206240"/>
        </p:xfrm>
        <a:graphic>
          <a:graphicData uri="http://schemas.openxmlformats.org/drawingml/2006/table">
            <a:tbl>
              <a:tblPr firstRow="1" firstCol="1" bandRow="1">
                <a:tableStyleId>{5C22544A-7EE6-4342-B048-85BDC9FD1C3A}</a:tableStyleId>
              </a:tblPr>
              <a:tblGrid>
                <a:gridCol w="2514600"/>
                <a:gridCol w="2514600"/>
                <a:gridCol w="2514600"/>
              </a:tblGrid>
              <a:tr h="764544">
                <a:tc>
                  <a:txBody>
                    <a:bodyPr/>
                    <a:lstStyle/>
                    <a:p>
                      <a:pPr marL="0" marR="0" algn="ctr">
                        <a:lnSpc>
                          <a:spcPct val="115000"/>
                        </a:lnSpc>
                        <a:spcBef>
                          <a:spcPts val="0"/>
                        </a:spcBef>
                        <a:spcAft>
                          <a:spcPts val="0"/>
                        </a:spcAft>
                      </a:pPr>
                      <a:r>
                        <a:rPr lang="en-US" sz="2400">
                          <a:effectLst/>
                          <a:latin typeface="Times New Roman" pitchFamily="18" charset="0"/>
                          <a:cs typeface="Times New Roman" pitchFamily="18" charset="0"/>
                        </a:rPr>
                        <a:t>Phương pháp đánh giá</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gn="ctr">
                        <a:lnSpc>
                          <a:spcPct val="115000"/>
                        </a:lnSpc>
                        <a:spcBef>
                          <a:spcPts val="0"/>
                        </a:spcBef>
                        <a:spcAft>
                          <a:spcPts val="0"/>
                        </a:spcAft>
                      </a:pPr>
                      <a:r>
                        <a:rPr lang="en-US" sz="2400">
                          <a:effectLst/>
                          <a:latin typeface="Times New Roman" pitchFamily="18" charset="0"/>
                          <a:cs typeface="Times New Roman" pitchFamily="18" charset="0"/>
                        </a:rPr>
                        <a:t>Mô tả</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gn="ctr">
                        <a:lnSpc>
                          <a:spcPct val="115000"/>
                        </a:lnSpc>
                        <a:spcBef>
                          <a:spcPts val="0"/>
                        </a:spcBef>
                        <a:spcAft>
                          <a:spcPts val="0"/>
                        </a:spcAft>
                      </a:pPr>
                      <a:r>
                        <a:rPr lang="en-US" sz="2400">
                          <a:effectLst/>
                          <a:latin typeface="Times New Roman" pitchFamily="18" charset="0"/>
                          <a:cs typeface="Times New Roman" pitchFamily="18" charset="0"/>
                        </a:rPr>
                        <a:t>Công cụ</a:t>
                      </a:r>
                      <a:endParaRPr lang="en-US" sz="2400">
                        <a:effectLst/>
                        <a:latin typeface="Times New Roman" pitchFamily="18" charset="0"/>
                        <a:ea typeface="Calibri"/>
                        <a:cs typeface="Times New Roman" pitchFamily="18" charset="0"/>
                      </a:endParaRPr>
                    </a:p>
                  </a:txBody>
                  <a:tcPr marL="68580" marR="68580" marT="0" marB="0"/>
                </a:tc>
              </a:tr>
              <a:tr h="2740656">
                <a:tc>
                  <a:txBody>
                    <a:bodyPr/>
                    <a:lstStyle/>
                    <a:p>
                      <a:pPr marL="0" marR="0">
                        <a:lnSpc>
                          <a:spcPct val="115000"/>
                        </a:lnSpc>
                        <a:spcBef>
                          <a:spcPts val="0"/>
                        </a:spcBef>
                        <a:spcAft>
                          <a:spcPts val="0"/>
                        </a:spcAft>
                      </a:pPr>
                      <a:r>
                        <a:rPr lang="en-US" sz="2400">
                          <a:effectLst/>
                          <a:latin typeface="Times New Roman" pitchFamily="18" charset="0"/>
                          <a:cs typeface="Times New Roman" pitchFamily="18" charset="0"/>
                        </a:rPr>
                        <a:t>Bảng hồ sơ</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nSpc>
                          <a:spcPct val="115000"/>
                        </a:lnSpc>
                        <a:spcBef>
                          <a:spcPts val="0"/>
                        </a:spcBef>
                        <a:spcAft>
                          <a:spcPts val="0"/>
                        </a:spcAft>
                      </a:pPr>
                      <a:r>
                        <a:rPr lang="en-US" sz="2400">
                          <a:effectLst/>
                          <a:latin typeface="Times New Roman" pitchFamily="18" charset="0"/>
                          <a:cs typeface="Times New Roman" pitchFamily="18" charset="0"/>
                        </a:rPr>
                        <a:t>Bộ sưu tập quan trọng liên quan đến các bằng chứng yêu cầu… ví dụ công việc, thiết kế, tài liệu nơi làm việc</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nSpc>
                          <a:spcPct val="115000"/>
                        </a:lnSpc>
                        <a:spcBef>
                          <a:spcPts val="0"/>
                        </a:spcBef>
                        <a:spcAft>
                          <a:spcPts val="0"/>
                        </a:spcAft>
                      </a:pPr>
                      <a:r>
                        <a:rPr lang="en-US" sz="2400" smtClean="0">
                          <a:effectLst/>
                          <a:latin typeface="Times New Roman" pitchFamily="18" charset="0"/>
                          <a:cs typeface="Times New Roman" pitchFamily="18" charset="0"/>
                        </a:rPr>
                        <a:t>- Hướng </a:t>
                      </a:r>
                      <a:r>
                        <a:rPr lang="en-US" sz="2400">
                          <a:effectLst/>
                          <a:latin typeface="Times New Roman" pitchFamily="18" charset="0"/>
                          <a:cs typeface="Times New Roman" pitchFamily="18" charset="0"/>
                        </a:rPr>
                        <a:t>dẫn cho người làm bài và người đánh giá</a:t>
                      </a:r>
                    </a:p>
                    <a:p>
                      <a:pPr marL="0" marR="0">
                        <a:lnSpc>
                          <a:spcPct val="115000"/>
                        </a:lnSpc>
                        <a:spcBef>
                          <a:spcPts val="0"/>
                        </a:spcBef>
                        <a:spcAft>
                          <a:spcPts val="0"/>
                        </a:spcAft>
                      </a:pPr>
                      <a:r>
                        <a:rPr lang="en-US" sz="2400" smtClean="0">
                          <a:effectLst/>
                          <a:latin typeface="Times New Roman" pitchFamily="18" charset="0"/>
                          <a:cs typeface="Times New Roman" pitchFamily="18" charset="0"/>
                        </a:rPr>
                        <a:t>- Bảng </a:t>
                      </a:r>
                      <a:r>
                        <a:rPr lang="en-US" sz="2400">
                          <a:effectLst/>
                          <a:latin typeface="Times New Roman" pitchFamily="18" charset="0"/>
                          <a:cs typeface="Times New Roman" pitchFamily="18" charset="0"/>
                        </a:rPr>
                        <a:t>liệt kê các kết luận hay danh mục các nội dung cần</a:t>
                      </a:r>
                    </a:p>
                    <a:p>
                      <a:pPr marL="0" marR="0">
                        <a:lnSpc>
                          <a:spcPct val="115000"/>
                        </a:lnSpc>
                        <a:spcBef>
                          <a:spcPts val="0"/>
                        </a:spcBef>
                        <a:spcAft>
                          <a:spcPts val="0"/>
                        </a:spcAft>
                      </a:pPr>
                      <a:r>
                        <a:rPr lang="en-US" sz="2400">
                          <a:effectLst/>
                          <a:latin typeface="Times New Roman" pitchFamily="18" charset="0"/>
                          <a:cs typeface="Times New Roman" pitchFamily="18" charset="0"/>
                        </a:rPr>
                        <a:t> </a:t>
                      </a:r>
                      <a:endParaRPr lang="en-US" sz="240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358094965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304800"/>
            <a:ext cx="7924800" cy="5185522"/>
          </a:xfrm>
          <a:prstGeom prst="rect">
            <a:avLst/>
          </a:prstGeom>
        </p:spPr>
        <p:txBody>
          <a:bodyPr wrap="square">
            <a:spAutoFit/>
          </a:bodyPr>
          <a:lstStyle/>
          <a:p>
            <a:pPr>
              <a:lnSpc>
                <a:spcPct val="150000"/>
              </a:lnSpc>
            </a:pPr>
            <a:r>
              <a:rPr lang="en-US" sz="2800">
                <a:latin typeface="Times New Roman" pitchFamily="18" charset="0"/>
                <a:cs typeface="Times New Roman" pitchFamily="18" charset="0"/>
              </a:rPr>
              <a:t>Các nhân tố ảnh hưởng đến phương pháp đánh giá</a:t>
            </a:r>
            <a:r>
              <a:rPr lang="en-US" sz="2800" smtClean="0">
                <a:latin typeface="Times New Roman" pitchFamily="18" charset="0"/>
                <a:cs typeface="Times New Roman" pitchFamily="18" charset="0"/>
              </a:rPr>
              <a:t>:</a:t>
            </a:r>
          </a:p>
          <a:p>
            <a:pPr>
              <a:lnSpc>
                <a:spcPct val="150000"/>
              </a:lnSpc>
            </a:pPr>
            <a:endParaRPr lang="en-US" sz="2800">
              <a:latin typeface="Times New Roman" pitchFamily="18" charset="0"/>
              <a:cs typeface="Times New Roman" pitchFamily="18" charset="0"/>
            </a:endParaRPr>
          </a:p>
          <a:p>
            <a:pPr lvl="0">
              <a:lnSpc>
                <a:spcPct val="150000"/>
              </a:lnSpc>
            </a:pPr>
            <a:r>
              <a:rPr lang="en-US" sz="2800" smtClean="0">
                <a:latin typeface="Times New Roman" pitchFamily="18" charset="0"/>
                <a:cs typeface="Times New Roman" pitchFamily="18" charset="0"/>
              </a:rPr>
              <a:t>	Tổ </a:t>
            </a:r>
            <a:r>
              <a:rPr lang="en-US" sz="2800">
                <a:latin typeface="Times New Roman" pitchFamily="18" charset="0"/>
                <a:cs typeface="Times New Roman" pitchFamily="18" charset="0"/>
              </a:rPr>
              <a:t>chức</a:t>
            </a:r>
          </a:p>
          <a:p>
            <a:pPr lvl="0">
              <a:lnSpc>
                <a:spcPct val="150000"/>
              </a:lnSpc>
            </a:pPr>
            <a:r>
              <a:rPr lang="en-US" sz="2800" smtClean="0">
                <a:latin typeface="Times New Roman" pitchFamily="18" charset="0"/>
                <a:cs typeface="Times New Roman" pitchFamily="18" charset="0"/>
              </a:rPr>
              <a:t>	Thời </a:t>
            </a:r>
            <a:r>
              <a:rPr lang="en-US" sz="2800">
                <a:latin typeface="Times New Roman" pitchFamily="18" charset="0"/>
                <a:cs typeface="Times New Roman" pitchFamily="18" charset="0"/>
              </a:rPr>
              <a:t>gian và kinh phí</a:t>
            </a:r>
          </a:p>
          <a:p>
            <a:pPr lvl="0">
              <a:lnSpc>
                <a:spcPct val="150000"/>
              </a:lnSpc>
            </a:pPr>
            <a:r>
              <a:rPr lang="en-US" sz="2800" smtClean="0">
                <a:latin typeface="Times New Roman" pitchFamily="18" charset="0"/>
                <a:cs typeface="Times New Roman" pitchFamily="18" charset="0"/>
              </a:rPr>
              <a:t>	Cơ </a:t>
            </a:r>
            <a:r>
              <a:rPr lang="en-US" sz="2800">
                <a:latin typeface="Times New Roman" pitchFamily="18" charset="0"/>
                <a:cs typeface="Times New Roman" pitchFamily="18" charset="0"/>
              </a:rPr>
              <a:t>hội thu thập bằng chứng</a:t>
            </a:r>
          </a:p>
          <a:p>
            <a:pPr lvl="0">
              <a:lnSpc>
                <a:spcPct val="150000"/>
              </a:lnSpc>
            </a:pPr>
            <a:r>
              <a:rPr lang="en-US" sz="2800" smtClean="0">
                <a:latin typeface="Times New Roman" pitchFamily="18" charset="0"/>
                <a:cs typeface="Times New Roman" pitchFamily="18" charset="0"/>
              </a:rPr>
              <a:t>	Hợp </a:t>
            </a:r>
            <a:r>
              <a:rPr lang="en-US" sz="2800">
                <a:latin typeface="Times New Roman" pitchFamily="18" charset="0"/>
                <a:cs typeface="Times New Roman" pitchFamily="18" charset="0"/>
              </a:rPr>
              <a:t>pháp, đúng nguyên tắc</a:t>
            </a:r>
          </a:p>
          <a:p>
            <a:pPr lvl="0">
              <a:lnSpc>
                <a:spcPct val="150000"/>
              </a:lnSpc>
            </a:pPr>
            <a:r>
              <a:rPr lang="en-US" sz="2800" smtClean="0">
                <a:latin typeface="Times New Roman" pitchFamily="18" charset="0"/>
                <a:cs typeface="Times New Roman" pitchFamily="18" charset="0"/>
              </a:rPr>
              <a:t>	Năng </a:t>
            </a:r>
            <a:r>
              <a:rPr lang="en-US" sz="2800">
                <a:latin typeface="Times New Roman" pitchFamily="18" charset="0"/>
                <a:cs typeface="Times New Roman" pitchFamily="18" charset="0"/>
              </a:rPr>
              <a:t>lực</a:t>
            </a:r>
          </a:p>
          <a:p>
            <a:pPr lvl="0">
              <a:lnSpc>
                <a:spcPct val="150000"/>
              </a:lnSpc>
            </a:pPr>
            <a:r>
              <a:rPr lang="en-US" sz="2800" smtClean="0">
                <a:latin typeface="Times New Roman" pitchFamily="18" charset="0"/>
                <a:cs typeface="Times New Roman" pitchFamily="18" charset="0"/>
              </a:rPr>
              <a:t>	Số </a:t>
            </a:r>
            <a:r>
              <a:rPr lang="en-US" sz="2800">
                <a:latin typeface="Times New Roman" pitchFamily="18" charset="0"/>
                <a:cs typeface="Times New Roman" pitchFamily="18" charset="0"/>
              </a:rPr>
              <a:t>lượng người tham dự</a:t>
            </a:r>
          </a:p>
        </p:txBody>
      </p:sp>
    </p:spTree>
    <p:extLst>
      <p:ext uri="{BB962C8B-B14F-4D97-AF65-F5344CB8AC3E}">
        <p14:creationId xmlns:p14="http://schemas.microsoft.com/office/powerpoint/2010/main" val="24719714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85800" y="827782"/>
            <a:ext cx="1711036" cy="1077218"/>
          </a:xfrm>
          <a:prstGeom prst="rect">
            <a:avLst/>
          </a:prstGeom>
        </p:spPr>
        <p:txBody>
          <a:bodyPr wrap="square">
            <a:spAutoFit/>
          </a:bodyPr>
          <a:lstStyle/>
          <a:p>
            <a:r>
              <a:rPr lang="en-US" sz="3200" b="1" smtClean="0">
                <a:solidFill>
                  <a:srgbClr val="00B050"/>
                </a:solidFill>
                <a:latin typeface="Times New Roman" pitchFamily="18" charset="0"/>
                <a:cs typeface="Times New Roman" pitchFamily="18" charset="0"/>
              </a:rPr>
              <a:t>	2/	</a:t>
            </a:r>
            <a:endParaRPr lang="en-US" b="1">
              <a:solidFill>
                <a:srgbClr val="FFC000"/>
              </a:solidFill>
              <a:latin typeface="Times New Roman" pitchFamily="18" charset="0"/>
              <a:cs typeface="Times New Roman" pitchFamily="18" charset="0"/>
            </a:endParaRPr>
          </a:p>
        </p:txBody>
      </p:sp>
      <p:sp>
        <p:nvSpPr>
          <p:cNvPr id="2" name="Rectangle 1"/>
          <p:cNvSpPr/>
          <p:nvPr/>
        </p:nvSpPr>
        <p:spPr>
          <a:xfrm>
            <a:off x="685800" y="685800"/>
            <a:ext cx="7924800" cy="3416320"/>
          </a:xfrm>
          <a:prstGeom prst="rect">
            <a:avLst/>
          </a:prstGeom>
        </p:spPr>
        <p:txBody>
          <a:bodyPr wrap="square">
            <a:spAutoFit/>
          </a:bodyPr>
          <a:lstStyle/>
          <a:p>
            <a:pPr>
              <a:lnSpc>
                <a:spcPct val="150000"/>
              </a:lnSpc>
            </a:pPr>
            <a:r>
              <a:rPr lang="en-US" sz="3200" b="1">
                <a:solidFill>
                  <a:srgbClr val="FF0000"/>
                </a:solidFill>
                <a:latin typeface="Times New Roman" pitchFamily="18" charset="0"/>
                <a:cs typeface="Times New Roman" pitchFamily="18" charset="0"/>
              </a:rPr>
              <a:t>Công cụ đánh giá</a:t>
            </a:r>
          </a:p>
          <a:p>
            <a:pPr lvl="0" algn="just">
              <a:lnSpc>
                <a:spcPct val="150000"/>
              </a:lnSpc>
            </a:pPr>
            <a:r>
              <a:rPr lang="en-US" sz="2800" smtClean="0">
                <a:latin typeface="Times New Roman" pitchFamily="18" charset="0"/>
                <a:cs typeface="Times New Roman" pitchFamily="18" charset="0"/>
              </a:rPr>
              <a:t>	- Thu </a:t>
            </a:r>
            <a:r>
              <a:rPr lang="en-US" sz="2800">
                <a:latin typeface="Times New Roman" pitchFamily="18" charset="0"/>
                <a:cs typeface="Times New Roman" pitchFamily="18" charset="0"/>
              </a:rPr>
              <a:t>thập bằng chứng chứa đựng các qui tắt bằng chứng</a:t>
            </a:r>
          </a:p>
          <a:p>
            <a:pPr lvl="0" algn="just">
              <a:lnSpc>
                <a:spcPct val="150000"/>
              </a:lnSpc>
            </a:pPr>
            <a:r>
              <a:rPr lang="en-US" sz="2800" smtClean="0">
                <a:latin typeface="Times New Roman" pitchFamily="18" charset="0"/>
                <a:cs typeface="Times New Roman" pitchFamily="18" charset="0"/>
              </a:rPr>
              <a:t>	- Thu </a:t>
            </a:r>
            <a:r>
              <a:rPr lang="en-US" sz="2800">
                <a:latin typeface="Times New Roman" pitchFamily="18" charset="0"/>
                <a:cs typeface="Times New Roman" pitchFamily="18" charset="0"/>
              </a:rPr>
              <a:t>thập bằng chứng trong một dòng chứa đựng các yếu tố chính đánh giá</a:t>
            </a:r>
          </a:p>
        </p:txBody>
      </p:sp>
    </p:spTree>
    <p:extLst>
      <p:ext uri="{BB962C8B-B14F-4D97-AF65-F5344CB8AC3E}">
        <p14:creationId xmlns:p14="http://schemas.microsoft.com/office/powerpoint/2010/main" val="245125306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609600"/>
            <a:ext cx="7467600" cy="4278094"/>
          </a:xfrm>
          <a:prstGeom prst="rect">
            <a:avLst/>
          </a:prstGeom>
        </p:spPr>
        <p:txBody>
          <a:bodyPr wrap="square">
            <a:spAutoFit/>
          </a:bodyPr>
          <a:lstStyle/>
          <a:p>
            <a:pPr algn="ctr"/>
            <a:r>
              <a:rPr lang="en-US" sz="2800" b="1" smtClean="0">
                <a:solidFill>
                  <a:srgbClr val="FF0000"/>
                </a:solidFill>
                <a:latin typeface="Times New Roman" pitchFamily="18" charset="0"/>
                <a:cs typeface="Times New Roman" pitchFamily="18" charset="0"/>
              </a:rPr>
              <a:t> </a:t>
            </a:r>
            <a:r>
              <a:rPr lang="en-US" sz="2800" b="1" smtClean="0">
                <a:solidFill>
                  <a:schemeClr val="accent1">
                    <a:lumMod val="60000"/>
                    <a:lumOff val="40000"/>
                  </a:schemeClr>
                </a:solidFill>
                <a:latin typeface="Times New Roman" pitchFamily="18" charset="0"/>
                <a:cs typeface="Times New Roman" pitchFamily="18" charset="0"/>
              </a:rPr>
              <a:t>Công </a:t>
            </a:r>
            <a:r>
              <a:rPr lang="en-US" sz="2800" b="1">
                <a:solidFill>
                  <a:schemeClr val="accent1">
                    <a:lumMod val="60000"/>
                    <a:lumOff val="40000"/>
                  </a:schemeClr>
                </a:solidFill>
                <a:latin typeface="Times New Roman" pitchFamily="18" charset="0"/>
                <a:cs typeface="Times New Roman" pitchFamily="18" charset="0"/>
              </a:rPr>
              <a:t>cụ đánh giá</a:t>
            </a:r>
          </a:p>
          <a:p>
            <a:pPr lvl="0"/>
            <a:endParaRPr lang="en-US" sz="2400" smtClean="0">
              <a:latin typeface="Times New Roman" pitchFamily="18" charset="0"/>
              <a:cs typeface="Times New Roman" pitchFamily="18" charset="0"/>
            </a:endParaRPr>
          </a:p>
          <a:p>
            <a:pPr lvl="0"/>
            <a:endParaRPr lang="en-US" sz="2400">
              <a:latin typeface="Times New Roman" pitchFamily="18" charset="0"/>
              <a:cs typeface="Times New Roman" pitchFamily="18" charset="0"/>
            </a:endParaRPr>
          </a:p>
          <a:p>
            <a:pPr lvl="0"/>
            <a:r>
              <a:rPr lang="en-US" sz="2400" smtClean="0">
                <a:latin typeface="Times New Roman" pitchFamily="18" charset="0"/>
                <a:cs typeface="Times New Roman" pitchFamily="18" charset="0"/>
              </a:rPr>
              <a:t>- Bảng </a:t>
            </a:r>
            <a:r>
              <a:rPr lang="en-US" sz="2400">
                <a:latin typeface="Times New Roman" pitchFamily="18" charset="0"/>
                <a:cs typeface="Times New Roman" pitchFamily="18" charset="0"/>
              </a:rPr>
              <a:t>liệt kê quan sát của người đánh giá</a:t>
            </a:r>
          </a:p>
          <a:p>
            <a:r>
              <a:rPr lang="en-US" sz="2400" smtClean="0">
                <a:latin typeface="Times New Roman" pitchFamily="18" charset="0"/>
                <a:cs typeface="Times New Roman" pitchFamily="18" charset="0"/>
              </a:rPr>
              <a:t>	+ </a:t>
            </a:r>
            <a:r>
              <a:rPr lang="en-US" sz="2400">
                <a:latin typeface="Times New Roman" pitchFamily="18" charset="0"/>
                <a:cs typeface="Times New Roman" pitchFamily="18" charset="0"/>
              </a:rPr>
              <a:t>Cách trình bày</a:t>
            </a:r>
          </a:p>
          <a:p>
            <a:r>
              <a:rPr lang="en-US" sz="2400" smtClean="0">
                <a:latin typeface="Times New Roman" pitchFamily="18" charset="0"/>
                <a:cs typeface="Times New Roman" pitchFamily="18" charset="0"/>
              </a:rPr>
              <a:t>	+ </a:t>
            </a:r>
            <a:r>
              <a:rPr lang="en-US" sz="2400">
                <a:latin typeface="Times New Roman" pitchFamily="18" charset="0"/>
                <a:cs typeface="Times New Roman" pitchFamily="18" charset="0"/>
              </a:rPr>
              <a:t>Vai trò hoạt động</a:t>
            </a:r>
          </a:p>
          <a:p>
            <a:pPr lvl="0"/>
            <a:r>
              <a:rPr lang="en-US" sz="2400" smtClean="0">
                <a:latin typeface="Times New Roman" pitchFamily="18" charset="0"/>
                <a:cs typeface="Times New Roman" pitchFamily="18" charset="0"/>
              </a:rPr>
              <a:t>- Hướng </a:t>
            </a:r>
            <a:r>
              <a:rPr lang="en-US" sz="2400">
                <a:latin typeface="Times New Roman" pitchFamily="18" charset="0"/>
                <a:cs typeface="Times New Roman" pitchFamily="18" charset="0"/>
              </a:rPr>
              <a:t>dẫn cho người làm bài và người đánh giá</a:t>
            </a:r>
          </a:p>
          <a:p>
            <a:pPr lvl="0"/>
            <a:r>
              <a:rPr lang="en-US" sz="2400" smtClean="0">
                <a:latin typeface="Times New Roman" pitchFamily="18" charset="0"/>
                <a:cs typeface="Times New Roman" pitchFamily="18" charset="0"/>
              </a:rPr>
              <a:t>- Thi </a:t>
            </a:r>
            <a:r>
              <a:rPr lang="en-US" sz="2400">
                <a:latin typeface="Times New Roman" pitchFamily="18" charset="0"/>
                <a:cs typeface="Times New Roman" pitchFamily="18" charset="0"/>
              </a:rPr>
              <a:t>viết</a:t>
            </a:r>
          </a:p>
          <a:p>
            <a:pPr lvl="0"/>
            <a:r>
              <a:rPr lang="en-US" sz="2400" smtClean="0">
                <a:latin typeface="Times New Roman" pitchFamily="18" charset="0"/>
                <a:cs typeface="Times New Roman" pitchFamily="18" charset="0"/>
              </a:rPr>
              <a:t>- Thi </a:t>
            </a:r>
            <a:r>
              <a:rPr lang="en-US" sz="2400">
                <a:latin typeface="Times New Roman" pitchFamily="18" charset="0"/>
                <a:cs typeface="Times New Roman" pitchFamily="18" charset="0"/>
              </a:rPr>
              <a:t>vấn đáp</a:t>
            </a:r>
          </a:p>
          <a:p>
            <a:pPr lvl="0"/>
            <a:r>
              <a:rPr lang="en-US" sz="2400" smtClean="0">
                <a:latin typeface="Times New Roman" pitchFamily="18" charset="0"/>
                <a:cs typeface="Times New Roman" pitchFamily="18" charset="0"/>
              </a:rPr>
              <a:t>- Kinh </a:t>
            </a:r>
            <a:r>
              <a:rPr lang="en-US" sz="2400">
                <a:latin typeface="Times New Roman" pitchFamily="18" charset="0"/>
                <a:cs typeface="Times New Roman" pitchFamily="18" charset="0"/>
              </a:rPr>
              <a:t>nghiệm đánh giá của chính bản thân</a:t>
            </a:r>
          </a:p>
          <a:p>
            <a:pPr lvl="0"/>
            <a:r>
              <a:rPr lang="en-US" sz="2400" smtClean="0">
                <a:latin typeface="Times New Roman" pitchFamily="18" charset="0"/>
                <a:cs typeface="Times New Roman" pitchFamily="18" charset="0"/>
              </a:rPr>
              <a:t>- Bảng </a:t>
            </a:r>
            <a:r>
              <a:rPr lang="en-US" sz="2400">
                <a:latin typeface="Times New Roman" pitchFamily="18" charset="0"/>
                <a:cs typeface="Times New Roman" pitchFamily="18" charset="0"/>
              </a:rPr>
              <a:t>phỏng vấn</a:t>
            </a:r>
          </a:p>
        </p:txBody>
      </p:sp>
    </p:spTree>
    <p:extLst>
      <p:ext uri="{BB962C8B-B14F-4D97-AF65-F5344CB8AC3E}">
        <p14:creationId xmlns:p14="http://schemas.microsoft.com/office/powerpoint/2010/main" val="1986979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28600"/>
            <a:ext cx="7036072"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219200" y="2819400"/>
            <a:ext cx="1371599" cy="1200329"/>
          </a:xfrm>
          <a:prstGeom prst="rect">
            <a:avLst/>
          </a:prstGeom>
          <a:solidFill>
            <a:schemeClr val="bg1"/>
          </a:solidFill>
        </p:spPr>
        <p:txBody>
          <a:bodyPr wrap="square">
            <a:spAutoFit/>
          </a:bodyPr>
          <a:lstStyle/>
          <a:p>
            <a:r>
              <a:rPr lang="en-US" sz="2400">
                <a:latin typeface="Times New Roman" pitchFamily="18" charset="0"/>
                <a:cs typeface="Times New Roman" pitchFamily="18" charset="0"/>
              </a:rPr>
              <a:t>Đánh giá năng </a:t>
            </a:r>
            <a:r>
              <a:rPr lang="en-US" sz="2400" smtClean="0">
                <a:latin typeface="Times New Roman" pitchFamily="18" charset="0"/>
                <a:cs typeface="Times New Roman" pitchFamily="18" charset="0"/>
              </a:rPr>
              <a:t>lực</a:t>
            </a:r>
          </a:p>
          <a:p>
            <a:endParaRPr lang="en-US" sz="2400">
              <a:latin typeface="Times New Roman" pitchFamily="18" charset="0"/>
              <a:cs typeface="Times New Roman" pitchFamily="18" charset="0"/>
            </a:endParaRPr>
          </a:p>
        </p:txBody>
      </p:sp>
      <p:sp>
        <p:nvSpPr>
          <p:cNvPr id="3" name="Rectangle 2"/>
          <p:cNvSpPr/>
          <p:nvPr/>
        </p:nvSpPr>
        <p:spPr>
          <a:xfrm>
            <a:off x="2791690" y="2590800"/>
            <a:ext cx="1447800" cy="1938992"/>
          </a:xfrm>
          <a:prstGeom prst="rect">
            <a:avLst/>
          </a:prstGeom>
          <a:solidFill>
            <a:schemeClr val="bg1"/>
          </a:solidFill>
        </p:spPr>
        <p:txBody>
          <a:bodyPr wrap="square">
            <a:spAutoFit/>
          </a:bodyPr>
          <a:lstStyle/>
          <a:p>
            <a:r>
              <a:rPr lang="en-US" sz="2400">
                <a:latin typeface="Times New Roman" pitchFamily="18" charset="0"/>
                <a:cs typeface="Times New Roman" pitchFamily="18" charset="0"/>
              </a:rPr>
              <a:t>Đánh giá số người tham dự tại thời điểm đó</a:t>
            </a:r>
          </a:p>
        </p:txBody>
      </p:sp>
      <p:sp>
        <p:nvSpPr>
          <p:cNvPr id="4" name="Rectangle 3"/>
          <p:cNvSpPr/>
          <p:nvPr/>
        </p:nvSpPr>
        <p:spPr>
          <a:xfrm>
            <a:off x="4405751" y="3004065"/>
            <a:ext cx="1350819" cy="830997"/>
          </a:xfrm>
          <a:prstGeom prst="rect">
            <a:avLst/>
          </a:prstGeom>
          <a:solidFill>
            <a:schemeClr val="bg1"/>
          </a:solidFill>
        </p:spPr>
        <p:txBody>
          <a:bodyPr wrap="square">
            <a:spAutoFit/>
          </a:bodyPr>
          <a:lstStyle/>
          <a:p>
            <a:r>
              <a:rPr lang="en-US" sz="2400">
                <a:latin typeface="Times New Roman" pitchFamily="18" charset="0"/>
                <a:cs typeface="Times New Roman" pitchFamily="18" charset="0"/>
              </a:rPr>
              <a:t>Ghi bảng liệt kê</a:t>
            </a:r>
          </a:p>
        </p:txBody>
      </p:sp>
      <p:sp>
        <p:nvSpPr>
          <p:cNvPr id="5" name="Rectangle 4"/>
          <p:cNvSpPr/>
          <p:nvPr/>
        </p:nvSpPr>
        <p:spPr>
          <a:xfrm>
            <a:off x="5985170" y="2819400"/>
            <a:ext cx="1330030" cy="1200329"/>
          </a:xfrm>
          <a:prstGeom prst="rect">
            <a:avLst/>
          </a:prstGeom>
          <a:solidFill>
            <a:schemeClr val="bg1"/>
          </a:solidFill>
        </p:spPr>
        <p:txBody>
          <a:bodyPr wrap="square">
            <a:spAutoFit/>
          </a:bodyPr>
          <a:lstStyle/>
          <a:p>
            <a:r>
              <a:rPr lang="en-US" sz="2400">
                <a:latin typeface="Times New Roman" pitchFamily="18" charset="0"/>
                <a:cs typeface="Times New Roman" pitchFamily="18" charset="0"/>
              </a:rPr>
              <a:t>Sử dụng công cụ trước</a:t>
            </a:r>
          </a:p>
        </p:txBody>
      </p:sp>
      <p:sp>
        <p:nvSpPr>
          <p:cNvPr id="6" name="Rectangle 5"/>
          <p:cNvSpPr/>
          <p:nvPr/>
        </p:nvSpPr>
        <p:spPr>
          <a:xfrm>
            <a:off x="2819400" y="228600"/>
            <a:ext cx="3249608" cy="646331"/>
          </a:xfrm>
          <a:prstGeom prst="rect">
            <a:avLst/>
          </a:prstGeom>
          <a:solidFill>
            <a:schemeClr val="accent2">
              <a:lumMod val="40000"/>
              <a:lumOff val="60000"/>
            </a:schemeClr>
          </a:solidFill>
        </p:spPr>
        <p:txBody>
          <a:bodyPr wrap="none">
            <a:spAutoFit/>
          </a:bodyPr>
          <a:lstStyle/>
          <a:p>
            <a:r>
              <a:rPr lang="en-US" sz="3600">
                <a:latin typeface="Times New Roman" pitchFamily="18" charset="0"/>
                <a:cs typeface="Times New Roman" pitchFamily="18" charset="0"/>
              </a:rPr>
              <a:t>Chi phí đánh giá</a:t>
            </a:r>
          </a:p>
        </p:txBody>
      </p:sp>
    </p:spTree>
    <p:extLst>
      <p:ext uri="{BB962C8B-B14F-4D97-AF65-F5344CB8AC3E}">
        <p14:creationId xmlns:p14="http://schemas.microsoft.com/office/powerpoint/2010/main" val="1598741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533400"/>
            <a:ext cx="6553200" cy="5078313"/>
          </a:xfrm>
          <a:prstGeom prst="rect">
            <a:avLst/>
          </a:prstGeom>
        </p:spPr>
        <p:txBody>
          <a:bodyPr wrap="square">
            <a:spAutoFit/>
          </a:bodyPr>
          <a:lstStyle/>
          <a:p>
            <a:pPr>
              <a:lnSpc>
                <a:spcPct val="150000"/>
              </a:lnSpc>
            </a:pPr>
            <a:r>
              <a:rPr lang="en-US" sz="2400">
                <a:latin typeface="Times New Roman" pitchFamily="18" charset="0"/>
                <a:cs typeface="Times New Roman" pitchFamily="18" charset="0"/>
              </a:rPr>
              <a:t>Lựa chọn loại (kiểm tra khách quan)</a:t>
            </a:r>
          </a:p>
          <a:p>
            <a:pPr lvl="0">
              <a:lnSpc>
                <a:spcPct val="150000"/>
              </a:lnSpc>
            </a:pPr>
            <a:r>
              <a:rPr lang="en-US" sz="2400" smtClean="0">
                <a:latin typeface="Times New Roman" pitchFamily="18" charset="0"/>
                <a:cs typeface="Times New Roman" pitchFamily="18" charset="0"/>
              </a:rPr>
              <a:t>	- Đúng/Sai</a:t>
            </a:r>
            <a:endParaRPr lang="en-US" sz="2400">
              <a:latin typeface="Times New Roman" pitchFamily="18" charset="0"/>
              <a:cs typeface="Times New Roman" pitchFamily="18" charset="0"/>
            </a:endParaRPr>
          </a:p>
          <a:p>
            <a:pPr lvl="0">
              <a:lnSpc>
                <a:spcPct val="150000"/>
              </a:lnSpc>
            </a:pPr>
            <a:r>
              <a:rPr lang="en-US" sz="2400" smtClean="0">
                <a:latin typeface="Times New Roman" pitchFamily="18" charset="0"/>
                <a:cs typeface="Times New Roman" pitchFamily="18" charset="0"/>
              </a:rPr>
              <a:t>	- Kết </a:t>
            </a:r>
            <a:r>
              <a:rPr lang="en-US" sz="2400">
                <a:latin typeface="Times New Roman" pitchFamily="18" charset="0"/>
                <a:cs typeface="Times New Roman" pitchFamily="18" charset="0"/>
              </a:rPr>
              <a:t>nối</a:t>
            </a:r>
          </a:p>
          <a:p>
            <a:pPr lvl="0">
              <a:lnSpc>
                <a:spcPct val="150000"/>
              </a:lnSpc>
            </a:pPr>
            <a:r>
              <a:rPr lang="en-US" sz="2400" smtClean="0">
                <a:latin typeface="Times New Roman" pitchFamily="18" charset="0"/>
                <a:cs typeface="Times New Roman" pitchFamily="18" charset="0"/>
              </a:rPr>
              <a:t>	- Trắc nghiệm</a:t>
            </a:r>
          </a:p>
          <a:p>
            <a:pPr lvl="0">
              <a:lnSpc>
                <a:spcPct val="150000"/>
              </a:lnSpc>
            </a:pPr>
            <a:endParaRPr lang="en-US" sz="2400">
              <a:latin typeface="Times New Roman" pitchFamily="18" charset="0"/>
              <a:cs typeface="Times New Roman" pitchFamily="18" charset="0"/>
            </a:endParaRPr>
          </a:p>
          <a:p>
            <a:pPr>
              <a:lnSpc>
                <a:spcPct val="150000"/>
              </a:lnSpc>
            </a:pPr>
            <a:r>
              <a:rPr lang="en-US" sz="2400">
                <a:latin typeface="Times New Roman" pitchFamily="18" charset="0"/>
                <a:cs typeface="Times New Roman" pitchFamily="18" charset="0"/>
              </a:rPr>
              <a:t>Lựa chọn loại (kiểm tra chủ quan)</a:t>
            </a:r>
          </a:p>
          <a:p>
            <a:pPr lvl="0">
              <a:lnSpc>
                <a:spcPct val="150000"/>
              </a:lnSpc>
            </a:pPr>
            <a:r>
              <a:rPr lang="en-US" sz="2400" smtClean="0">
                <a:latin typeface="Times New Roman" pitchFamily="18" charset="0"/>
                <a:cs typeface="Times New Roman" pitchFamily="18" charset="0"/>
              </a:rPr>
              <a:t>	- Hoàn </a:t>
            </a:r>
            <a:r>
              <a:rPr lang="en-US" sz="2400">
                <a:latin typeface="Times New Roman" pitchFamily="18" charset="0"/>
                <a:cs typeface="Times New Roman" pitchFamily="18" charset="0"/>
              </a:rPr>
              <a:t>thành</a:t>
            </a:r>
          </a:p>
          <a:p>
            <a:pPr lvl="0">
              <a:lnSpc>
                <a:spcPct val="150000"/>
              </a:lnSpc>
            </a:pPr>
            <a:r>
              <a:rPr lang="en-US" sz="2400" smtClean="0">
                <a:latin typeface="Times New Roman" pitchFamily="18" charset="0"/>
                <a:cs typeface="Times New Roman" pitchFamily="18" charset="0"/>
              </a:rPr>
              <a:t>	- Câu </a:t>
            </a:r>
            <a:r>
              <a:rPr lang="en-US" sz="2400">
                <a:latin typeface="Times New Roman" pitchFamily="18" charset="0"/>
                <a:cs typeface="Times New Roman" pitchFamily="18" charset="0"/>
              </a:rPr>
              <a:t>trả lời ngắn</a:t>
            </a:r>
          </a:p>
          <a:p>
            <a:pPr lvl="0">
              <a:lnSpc>
                <a:spcPct val="150000"/>
              </a:lnSpc>
            </a:pPr>
            <a:r>
              <a:rPr lang="en-US" sz="2400" smtClean="0">
                <a:latin typeface="Times New Roman" pitchFamily="18" charset="0"/>
                <a:cs typeface="Times New Roman" pitchFamily="18" charset="0"/>
              </a:rPr>
              <a:t>	- Bài </a:t>
            </a:r>
            <a:r>
              <a:rPr lang="en-US" sz="2400">
                <a:latin typeface="Times New Roman" pitchFamily="18" charset="0"/>
                <a:cs typeface="Times New Roman" pitchFamily="18" charset="0"/>
              </a:rPr>
              <a:t>tiểu luận</a:t>
            </a:r>
          </a:p>
        </p:txBody>
      </p:sp>
    </p:spTree>
    <p:extLst>
      <p:ext uri="{BB962C8B-B14F-4D97-AF65-F5344CB8AC3E}">
        <p14:creationId xmlns:p14="http://schemas.microsoft.com/office/powerpoint/2010/main" val="19493208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03" name="Picture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457200"/>
            <a:ext cx="8891471"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524559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6364" y="762000"/>
            <a:ext cx="8458200" cy="2400657"/>
          </a:xfrm>
          <a:prstGeom prst="rect">
            <a:avLst/>
          </a:prstGeom>
        </p:spPr>
        <p:txBody>
          <a:bodyPr wrap="square">
            <a:spAutoFit/>
          </a:bodyPr>
          <a:lstStyle/>
          <a:p>
            <a:r>
              <a:rPr lang="en-US" sz="3200" b="1" smtClean="0">
                <a:solidFill>
                  <a:srgbClr val="00B050"/>
                </a:solidFill>
                <a:latin typeface="Times New Roman" pitchFamily="18" charset="0"/>
                <a:cs typeface="Times New Roman" pitchFamily="18" charset="0"/>
              </a:rPr>
              <a:t>			NỘI DUNG</a:t>
            </a:r>
          </a:p>
          <a:p>
            <a:endParaRPr lang="en-US" sz="3200" b="1">
              <a:solidFill>
                <a:srgbClr val="00B050"/>
              </a:solidFill>
              <a:latin typeface="Times New Roman" pitchFamily="18" charset="0"/>
              <a:cs typeface="Times New Roman" pitchFamily="18" charset="0"/>
            </a:endParaRPr>
          </a:p>
          <a:p>
            <a:endParaRPr lang="en-US" sz="3200" b="1" smtClean="0">
              <a:solidFill>
                <a:srgbClr val="00B050"/>
              </a:solidFill>
              <a:latin typeface="Times New Roman" pitchFamily="18" charset="0"/>
              <a:cs typeface="Times New Roman" pitchFamily="18" charset="0"/>
            </a:endParaRPr>
          </a:p>
          <a:p>
            <a:r>
              <a:rPr lang="en-US" b="1" smtClean="0">
                <a:solidFill>
                  <a:srgbClr val="FFC000"/>
                </a:solidFill>
                <a:latin typeface="Times New Roman" pitchFamily="18" charset="0"/>
                <a:cs typeface="Times New Roman" pitchFamily="18" charset="0"/>
              </a:rPr>
              <a:t>         1/   PHƯƠNG PHÁP ĐÁNH GIÁ</a:t>
            </a:r>
          </a:p>
          <a:p>
            <a:endParaRPr lang="en-US" b="1">
              <a:solidFill>
                <a:srgbClr val="FFC000"/>
              </a:solidFill>
              <a:latin typeface="Times New Roman" pitchFamily="18" charset="0"/>
              <a:cs typeface="Times New Roman" pitchFamily="18" charset="0"/>
            </a:endParaRPr>
          </a:p>
          <a:p>
            <a:r>
              <a:rPr lang="en-US" b="1" smtClean="0">
                <a:solidFill>
                  <a:srgbClr val="FFC000"/>
                </a:solidFill>
                <a:latin typeface="Times New Roman" pitchFamily="18" charset="0"/>
                <a:cs typeface="Times New Roman" pitchFamily="18" charset="0"/>
              </a:rPr>
              <a:t>         2/   CÔNG CỤ ĐÁNH GIÁ</a:t>
            </a:r>
            <a:endParaRPr lang="en-US" b="1">
              <a:solidFill>
                <a:srgbClr val="FFC000"/>
              </a:solidFill>
              <a:latin typeface="Times New Roman" pitchFamily="18" charset="0"/>
              <a:cs typeface="Times New Roman" pitchFamily="18" charset="0"/>
            </a:endParaRPr>
          </a:p>
        </p:txBody>
      </p:sp>
    </p:spTree>
    <p:extLst>
      <p:ext uri="{BB962C8B-B14F-4D97-AF65-F5344CB8AC3E}">
        <p14:creationId xmlns:p14="http://schemas.microsoft.com/office/powerpoint/2010/main" val="39175377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533400"/>
            <a:ext cx="8610600" cy="5170646"/>
          </a:xfrm>
          <a:prstGeom prst="rect">
            <a:avLst/>
          </a:prstGeom>
        </p:spPr>
        <p:txBody>
          <a:bodyPr wrap="square">
            <a:spAutoFit/>
          </a:bodyPr>
          <a:lstStyle/>
          <a:p>
            <a:pPr algn="ctr">
              <a:lnSpc>
                <a:spcPct val="150000"/>
              </a:lnSpc>
            </a:pPr>
            <a:r>
              <a:rPr lang="en-US" sz="2400" smtClean="0">
                <a:latin typeface="Times New Roman" pitchFamily="18" charset="0"/>
                <a:cs typeface="Times New Roman" pitchFamily="18" charset="0"/>
              </a:rPr>
              <a:t>	</a:t>
            </a:r>
            <a:r>
              <a:rPr lang="en-US" sz="2800" b="1" smtClean="0">
                <a:latin typeface="Times New Roman" pitchFamily="18" charset="0"/>
                <a:cs typeface="Times New Roman" pitchFamily="18" charset="0"/>
              </a:rPr>
              <a:t>Bài </a:t>
            </a:r>
            <a:r>
              <a:rPr lang="en-US" sz="2800" b="1">
                <a:latin typeface="Times New Roman" pitchFamily="18" charset="0"/>
                <a:cs typeface="Times New Roman" pitchFamily="18" charset="0"/>
              </a:rPr>
              <a:t>kiểm tra dạng trắc nghiệm</a:t>
            </a:r>
          </a:p>
          <a:p>
            <a:pPr lvl="0">
              <a:lnSpc>
                <a:spcPct val="150000"/>
              </a:lnSpc>
            </a:pPr>
            <a:endParaRPr lang="en-US" sz="2400" smtClean="0">
              <a:latin typeface="Times New Roman" pitchFamily="18" charset="0"/>
              <a:cs typeface="Times New Roman" pitchFamily="18" charset="0"/>
            </a:endParaRPr>
          </a:p>
          <a:p>
            <a:pPr lvl="0">
              <a:lnSpc>
                <a:spcPct val="150000"/>
              </a:lnSpc>
            </a:pPr>
            <a:r>
              <a:rPr lang="en-US" sz="2400" smtClean="0">
                <a:latin typeface="Times New Roman" pitchFamily="18" charset="0"/>
                <a:cs typeface="Times New Roman" pitchFamily="18" charset="0"/>
              </a:rPr>
              <a:t>- Lời </a:t>
            </a:r>
            <a:r>
              <a:rPr lang="en-US" sz="2400">
                <a:latin typeface="Times New Roman" pitchFamily="18" charset="0"/>
                <a:cs typeface="Times New Roman" pitchFamily="18" charset="0"/>
              </a:rPr>
              <a:t>khai trong phần câu hỏi được gọi là gốc</a:t>
            </a:r>
          </a:p>
          <a:p>
            <a:pPr lvl="0">
              <a:lnSpc>
                <a:spcPct val="150000"/>
              </a:lnSpc>
            </a:pPr>
            <a:r>
              <a:rPr lang="en-US" sz="2400" smtClean="0">
                <a:latin typeface="Times New Roman" pitchFamily="18" charset="0"/>
                <a:cs typeface="Times New Roman" pitchFamily="18" charset="0"/>
              </a:rPr>
              <a:t>- Gốc </a:t>
            </a:r>
            <a:r>
              <a:rPr lang="en-US" sz="2400">
                <a:latin typeface="Times New Roman" pitchFamily="18" charset="0"/>
                <a:cs typeface="Times New Roman" pitchFamily="18" charset="0"/>
              </a:rPr>
              <a:t>không nên liệt kê đầy đủ dẫn đến đáp án</a:t>
            </a:r>
          </a:p>
          <a:p>
            <a:pPr lvl="0">
              <a:lnSpc>
                <a:spcPct val="150000"/>
              </a:lnSpc>
            </a:pPr>
            <a:r>
              <a:rPr lang="en-US" sz="2400" smtClean="0">
                <a:latin typeface="Times New Roman" pitchFamily="18" charset="0"/>
                <a:cs typeface="Times New Roman" pitchFamily="18" charset="0"/>
              </a:rPr>
              <a:t>- Có </a:t>
            </a:r>
            <a:r>
              <a:rPr lang="en-US" sz="2400">
                <a:latin typeface="Times New Roman" pitchFamily="18" charset="0"/>
                <a:cs typeface="Times New Roman" pitchFamily="18" charset="0"/>
              </a:rPr>
              <a:t>ít nhất </a:t>
            </a:r>
            <a:r>
              <a:rPr lang="en-US" sz="2400" smtClean="0">
                <a:latin typeface="Times New Roman" pitchFamily="18" charset="0"/>
                <a:cs typeface="Times New Roman" pitchFamily="18" charset="0"/>
              </a:rPr>
              <a:t>4 </a:t>
            </a:r>
            <a:r>
              <a:rPr lang="en-US" sz="2400">
                <a:latin typeface="Times New Roman" pitchFamily="18" charset="0"/>
                <a:cs typeface="Times New Roman" pitchFamily="18" charset="0"/>
              </a:rPr>
              <a:t>và có thể 5 đáp án </a:t>
            </a:r>
          </a:p>
          <a:p>
            <a:pPr lvl="0">
              <a:lnSpc>
                <a:spcPct val="150000"/>
              </a:lnSpc>
            </a:pPr>
            <a:r>
              <a:rPr lang="en-US" sz="2400" smtClean="0">
                <a:latin typeface="Times New Roman" pitchFamily="18" charset="0"/>
                <a:cs typeface="Times New Roman" pitchFamily="18" charset="0"/>
              </a:rPr>
              <a:t>- Bao </a:t>
            </a:r>
            <a:r>
              <a:rPr lang="en-US" sz="2400">
                <a:latin typeface="Times New Roman" pitchFamily="18" charset="0"/>
                <a:cs typeface="Times New Roman" pitchFamily="18" charset="0"/>
              </a:rPr>
              <a:t>gồm câu trả lời sai</a:t>
            </a:r>
          </a:p>
          <a:p>
            <a:pPr lvl="0">
              <a:lnSpc>
                <a:spcPct val="150000"/>
              </a:lnSpc>
            </a:pPr>
            <a:r>
              <a:rPr lang="en-US" sz="2400" smtClean="0">
                <a:latin typeface="Times New Roman" pitchFamily="18" charset="0"/>
                <a:cs typeface="Times New Roman" pitchFamily="18" charset="0"/>
              </a:rPr>
              <a:t>- Mỗi </a:t>
            </a:r>
            <a:r>
              <a:rPr lang="en-US" sz="2400">
                <a:latin typeface="Times New Roman" pitchFamily="18" charset="0"/>
                <a:cs typeface="Times New Roman" pitchFamily="18" charset="0"/>
              </a:rPr>
              <a:t>lựa chọn nên để một dòng</a:t>
            </a:r>
          </a:p>
          <a:p>
            <a:pPr lvl="0">
              <a:lnSpc>
                <a:spcPct val="150000"/>
              </a:lnSpc>
            </a:pPr>
            <a:r>
              <a:rPr lang="en-US" sz="2400" smtClean="0">
                <a:latin typeface="Times New Roman" pitchFamily="18" charset="0"/>
                <a:cs typeface="Times New Roman" pitchFamily="18" charset="0"/>
              </a:rPr>
              <a:t>- Phân </a:t>
            </a:r>
            <a:r>
              <a:rPr lang="en-US" sz="2400">
                <a:latin typeface="Times New Roman" pitchFamily="18" charset="0"/>
                <a:cs typeface="Times New Roman" pitchFamily="18" charset="0"/>
              </a:rPr>
              <a:t>tán câu trả lời đúng. Có thể sử dụng may rủi trong chuẩn bị bài kiểm tra </a:t>
            </a:r>
          </a:p>
        </p:txBody>
      </p:sp>
    </p:spTree>
    <p:extLst>
      <p:ext uri="{BB962C8B-B14F-4D97-AF65-F5344CB8AC3E}">
        <p14:creationId xmlns:p14="http://schemas.microsoft.com/office/powerpoint/2010/main" val="40938339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457200"/>
            <a:ext cx="7467600" cy="4893647"/>
          </a:xfrm>
          <a:prstGeom prst="rect">
            <a:avLst/>
          </a:prstGeom>
        </p:spPr>
        <p:txBody>
          <a:bodyPr wrap="square">
            <a:spAutoFit/>
          </a:bodyPr>
          <a:lstStyle/>
          <a:p>
            <a:pPr algn="ctr">
              <a:lnSpc>
                <a:spcPct val="150000"/>
              </a:lnSpc>
            </a:pPr>
            <a:r>
              <a:rPr lang="en-US" sz="3200">
                <a:solidFill>
                  <a:srgbClr val="00B050"/>
                </a:solidFill>
                <a:latin typeface="Times New Roman" pitchFamily="18" charset="0"/>
                <a:cs typeface="Times New Roman" pitchFamily="18" charset="0"/>
              </a:rPr>
              <a:t>Bài kiểm tra trắc </a:t>
            </a:r>
            <a:r>
              <a:rPr lang="en-US" sz="3200" smtClean="0">
                <a:solidFill>
                  <a:srgbClr val="00B050"/>
                </a:solidFill>
                <a:latin typeface="Times New Roman" pitchFamily="18" charset="0"/>
                <a:cs typeface="Times New Roman" pitchFamily="18" charset="0"/>
              </a:rPr>
              <a:t>nghiệm</a:t>
            </a:r>
          </a:p>
          <a:p>
            <a:pPr algn="ctr">
              <a:lnSpc>
                <a:spcPct val="150000"/>
              </a:lnSpc>
            </a:pPr>
            <a:endParaRPr lang="en-US" sz="2800">
              <a:solidFill>
                <a:srgbClr val="00B050"/>
              </a:solidFill>
              <a:latin typeface="Times New Roman" pitchFamily="18" charset="0"/>
              <a:cs typeface="Times New Roman" pitchFamily="18" charset="0"/>
            </a:endParaRPr>
          </a:p>
          <a:p>
            <a:pPr lvl="0">
              <a:lnSpc>
                <a:spcPct val="150000"/>
              </a:lnSpc>
            </a:pPr>
            <a:r>
              <a:rPr lang="en-US" sz="2400">
                <a:latin typeface="Times New Roman" pitchFamily="18" charset="0"/>
                <a:cs typeface="Times New Roman" pitchFamily="18" charset="0"/>
              </a:rPr>
              <a:t>Độ dài câu trả lời giống nhau</a:t>
            </a:r>
          </a:p>
          <a:p>
            <a:pPr lvl="0">
              <a:lnSpc>
                <a:spcPct val="150000"/>
              </a:lnSpc>
            </a:pPr>
            <a:r>
              <a:rPr lang="en-US" sz="2400">
                <a:latin typeface="Times New Roman" pitchFamily="18" charset="0"/>
                <a:cs typeface="Times New Roman" pitchFamily="18" charset="0"/>
              </a:rPr>
              <a:t>Tránh làm khó khi chọn câu trả lời vượt qua trang khác</a:t>
            </a:r>
          </a:p>
          <a:p>
            <a:pPr lvl="0">
              <a:lnSpc>
                <a:spcPct val="150000"/>
              </a:lnSpc>
            </a:pPr>
            <a:r>
              <a:rPr lang="en-US" sz="2400">
                <a:latin typeface="Times New Roman" pitchFamily="18" charset="0"/>
                <a:cs typeface="Times New Roman" pitchFamily="18" charset="0"/>
              </a:rPr>
              <a:t>Nếu câu hỏi dạng phủ định thì nên gạch dưới từ phủ định</a:t>
            </a:r>
          </a:p>
          <a:p>
            <a:pPr lvl="0">
              <a:lnSpc>
                <a:spcPct val="150000"/>
              </a:lnSpc>
            </a:pPr>
            <a:r>
              <a:rPr lang="en-US" sz="2400">
                <a:latin typeface="Times New Roman" pitchFamily="18" charset="0"/>
                <a:cs typeface="Times New Roman" pitchFamily="18" charset="0"/>
              </a:rPr>
              <a:t>Tránh dùng tất cả câu trên là đúng nhiều lần</a:t>
            </a:r>
          </a:p>
          <a:p>
            <a:pPr lvl="0">
              <a:lnSpc>
                <a:spcPct val="150000"/>
              </a:lnSpc>
            </a:pPr>
            <a:r>
              <a:rPr lang="en-US" sz="2400">
                <a:latin typeface="Times New Roman" pitchFamily="18" charset="0"/>
                <a:cs typeface="Times New Roman" pitchFamily="18" charset="0"/>
              </a:rPr>
              <a:t>Tránh dùng tất cả câu trên là sai nhiều lần</a:t>
            </a:r>
          </a:p>
          <a:p>
            <a:pPr>
              <a:lnSpc>
                <a:spcPct val="150000"/>
              </a:lnSpc>
            </a:pPr>
            <a:r>
              <a:rPr lang="en-US" sz="2400">
                <a:latin typeface="Times New Roman" pitchFamily="18" charset="0"/>
                <a:cs typeface="Times New Roman" pitchFamily="18" charset="0"/>
              </a:rPr>
              <a:t>Tránh dùng câu hỏi dựa trên quan điểm </a:t>
            </a:r>
          </a:p>
        </p:txBody>
      </p:sp>
    </p:spTree>
    <p:extLst>
      <p:ext uri="{BB962C8B-B14F-4D97-AF65-F5344CB8AC3E}">
        <p14:creationId xmlns:p14="http://schemas.microsoft.com/office/powerpoint/2010/main" val="90758481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457200"/>
            <a:ext cx="8001000" cy="4154984"/>
          </a:xfrm>
          <a:prstGeom prst="rect">
            <a:avLst/>
          </a:prstGeom>
        </p:spPr>
        <p:txBody>
          <a:bodyPr wrap="square">
            <a:spAutoFit/>
          </a:bodyPr>
          <a:lstStyle/>
          <a:p>
            <a:pPr algn="ctr">
              <a:lnSpc>
                <a:spcPct val="150000"/>
              </a:lnSpc>
            </a:pPr>
            <a:r>
              <a:rPr lang="en-US" sz="3200" smtClean="0">
                <a:solidFill>
                  <a:srgbClr val="00B050"/>
                </a:solidFill>
                <a:latin typeface="Times New Roman" pitchFamily="18" charset="0"/>
                <a:cs typeface="Times New Roman" pitchFamily="18" charset="0"/>
              </a:rPr>
              <a:t>Ưu điểm </a:t>
            </a:r>
            <a:r>
              <a:rPr lang="en-US" sz="3200">
                <a:solidFill>
                  <a:srgbClr val="00B050"/>
                </a:solidFill>
                <a:latin typeface="Times New Roman" pitchFamily="18" charset="0"/>
                <a:cs typeface="Times New Roman" pitchFamily="18" charset="0"/>
              </a:rPr>
              <a:t>của dạng bài kiểm tra trắc </a:t>
            </a:r>
            <a:r>
              <a:rPr lang="en-US" sz="3200" smtClean="0">
                <a:solidFill>
                  <a:srgbClr val="00B050"/>
                </a:solidFill>
                <a:latin typeface="Times New Roman" pitchFamily="18" charset="0"/>
                <a:cs typeface="Times New Roman" pitchFamily="18" charset="0"/>
              </a:rPr>
              <a:t>nghiệm</a:t>
            </a:r>
          </a:p>
          <a:p>
            <a:pPr>
              <a:lnSpc>
                <a:spcPct val="150000"/>
              </a:lnSpc>
            </a:pPr>
            <a:endParaRPr lang="en-US" sz="2400">
              <a:latin typeface="Times New Roman" pitchFamily="18" charset="0"/>
              <a:cs typeface="Times New Roman" pitchFamily="18" charset="0"/>
            </a:endParaRPr>
          </a:p>
          <a:p>
            <a:pPr lvl="0">
              <a:lnSpc>
                <a:spcPct val="150000"/>
              </a:lnSpc>
            </a:pPr>
            <a:r>
              <a:rPr lang="en-US" sz="2400" smtClean="0">
                <a:latin typeface="Times New Roman" pitchFamily="18" charset="0"/>
                <a:cs typeface="Times New Roman" pitchFamily="18" charset="0"/>
              </a:rPr>
              <a:t>- Bao </a:t>
            </a:r>
            <a:r>
              <a:rPr lang="en-US" sz="2400">
                <a:latin typeface="Times New Roman" pitchFamily="18" charset="0"/>
                <a:cs typeface="Times New Roman" pitchFamily="18" charset="0"/>
              </a:rPr>
              <a:t>phủ nội dung lớn</a:t>
            </a:r>
          </a:p>
          <a:p>
            <a:pPr lvl="0">
              <a:lnSpc>
                <a:spcPct val="150000"/>
              </a:lnSpc>
            </a:pPr>
            <a:r>
              <a:rPr lang="en-US" sz="2400" smtClean="0">
                <a:latin typeface="Times New Roman" pitchFamily="18" charset="0"/>
                <a:cs typeface="Times New Roman" pitchFamily="18" charset="0"/>
              </a:rPr>
              <a:t>- Thiết </a:t>
            </a:r>
            <a:r>
              <a:rPr lang="en-US" sz="2400">
                <a:latin typeface="Times New Roman" pitchFamily="18" charset="0"/>
                <a:cs typeface="Times New Roman" pitchFamily="18" charset="0"/>
              </a:rPr>
              <a:t>lập kiểm soát chặt về nội dung</a:t>
            </a:r>
          </a:p>
          <a:p>
            <a:pPr lvl="0">
              <a:lnSpc>
                <a:spcPct val="150000"/>
              </a:lnSpc>
            </a:pPr>
            <a:r>
              <a:rPr lang="en-US" sz="2400" smtClean="0">
                <a:latin typeface="Times New Roman" pitchFamily="18" charset="0"/>
                <a:cs typeface="Times New Roman" pitchFamily="18" charset="0"/>
              </a:rPr>
              <a:t>- Hiệu </a:t>
            </a:r>
            <a:r>
              <a:rPr lang="en-US" sz="2400">
                <a:latin typeface="Times New Roman" pitchFamily="18" charset="0"/>
                <a:cs typeface="Times New Roman" pitchFamily="18" charset="0"/>
              </a:rPr>
              <a:t>quả và đáng tin cậy về điểm số</a:t>
            </a:r>
          </a:p>
          <a:p>
            <a:pPr lvl="0">
              <a:lnSpc>
                <a:spcPct val="150000"/>
              </a:lnSpc>
            </a:pPr>
            <a:r>
              <a:rPr lang="en-US" sz="2400" smtClean="0">
                <a:latin typeface="Times New Roman" pitchFamily="18" charset="0"/>
                <a:cs typeface="Times New Roman" pitchFamily="18" charset="0"/>
              </a:rPr>
              <a:t>- Dạng </a:t>
            </a:r>
            <a:r>
              <a:rPr lang="en-US" sz="2400">
                <a:latin typeface="Times New Roman" pitchFamily="18" charset="0"/>
                <a:cs typeface="Times New Roman" pitchFamily="18" charset="0"/>
              </a:rPr>
              <a:t>hiểu biết ở nhiều cấp độ </a:t>
            </a:r>
          </a:p>
          <a:p>
            <a:pPr lvl="0">
              <a:lnSpc>
                <a:spcPct val="150000"/>
              </a:lnSpc>
            </a:pPr>
            <a:r>
              <a:rPr lang="en-US" sz="2400" smtClean="0">
                <a:latin typeface="Times New Roman" pitchFamily="18" charset="0"/>
                <a:cs typeface="Times New Roman" pitchFamily="18" charset="0"/>
              </a:rPr>
              <a:t>- Ít </a:t>
            </a:r>
            <a:r>
              <a:rPr lang="en-US" sz="2400">
                <a:latin typeface="Times New Roman" pitchFamily="18" charset="0"/>
                <a:cs typeface="Times New Roman" pitchFamily="18" charset="0"/>
              </a:rPr>
              <a:t>ảnh hưởng khả năng viết</a:t>
            </a:r>
          </a:p>
        </p:txBody>
      </p:sp>
    </p:spTree>
    <p:extLst>
      <p:ext uri="{BB962C8B-B14F-4D97-AF65-F5344CB8AC3E}">
        <p14:creationId xmlns:p14="http://schemas.microsoft.com/office/powerpoint/2010/main" val="7840111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685800"/>
            <a:ext cx="7924800" cy="4062651"/>
          </a:xfrm>
          <a:prstGeom prst="rect">
            <a:avLst/>
          </a:prstGeom>
        </p:spPr>
        <p:txBody>
          <a:bodyPr wrap="square">
            <a:spAutoFit/>
          </a:bodyPr>
          <a:lstStyle/>
          <a:p>
            <a:pPr algn="ctr">
              <a:lnSpc>
                <a:spcPct val="150000"/>
              </a:lnSpc>
            </a:pPr>
            <a:r>
              <a:rPr lang="en-US" sz="2800">
                <a:solidFill>
                  <a:srgbClr val="00B050"/>
                </a:solidFill>
                <a:latin typeface="Times New Roman" pitchFamily="18" charset="0"/>
                <a:cs typeface="Times New Roman" pitchFamily="18" charset="0"/>
              </a:rPr>
              <a:t>Nhược điểm của dạng bài kiểm tra trắc </a:t>
            </a:r>
            <a:r>
              <a:rPr lang="en-US" sz="2800" smtClean="0">
                <a:solidFill>
                  <a:srgbClr val="00B050"/>
                </a:solidFill>
                <a:latin typeface="Times New Roman" pitchFamily="18" charset="0"/>
                <a:cs typeface="Times New Roman" pitchFamily="18" charset="0"/>
              </a:rPr>
              <a:t>nghiệm</a:t>
            </a:r>
          </a:p>
          <a:p>
            <a:pPr algn="ctr">
              <a:lnSpc>
                <a:spcPct val="150000"/>
              </a:lnSpc>
            </a:pPr>
            <a:endParaRPr lang="en-US" sz="2400">
              <a:latin typeface="Times New Roman" pitchFamily="18" charset="0"/>
              <a:cs typeface="Times New Roman" pitchFamily="18" charset="0"/>
            </a:endParaRPr>
          </a:p>
          <a:p>
            <a:pPr lvl="0">
              <a:lnSpc>
                <a:spcPct val="150000"/>
              </a:lnSpc>
            </a:pPr>
            <a:r>
              <a:rPr lang="en-US" sz="2400" smtClean="0">
                <a:latin typeface="Times New Roman" pitchFamily="18" charset="0"/>
                <a:cs typeface="Times New Roman" pitchFamily="18" charset="0"/>
              </a:rPr>
              <a:t>- Thời </a:t>
            </a:r>
            <a:r>
              <a:rPr lang="en-US" sz="2400">
                <a:latin typeface="Times New Roman" pitchFamily="18" charset="0"/>
                <a:cs typeface="Times New Roman" pitchFamily="18" charset="0"/>
              </a:rPr>
              <a:t>gian đòi hỏi phải lựa chọn nhanh câu trả lời đúng</a:t>
            </a:r>
          </a:p>
          <a:p>
            <a:pPr lvl="0">
              <a:lnSpc>
                <a:spcPct val="150000"/>
              </a:lnSpc>
            </a:pPr>
            <a:r>
              <a:rPr lang="en-US" sz="2400" smtClean="0">
                <a:latin typeface="Times New Roman" pitchFamily="18" charset="0"/>
                <a:cs typeface="Times New Roman" pitchFamily="18" charset="0"/>
              </a:rPr>
              <a:t>- Điểm </a:t>
            </a:r>
            <a:r>
              <a:rPr lang="en-US" sz="2400">
                <a:latin typeface="Times New Roman" pitchFamily="18" charset="0"/>
                <a:cs typeface="Times New Roman" pitchFamily="18" charset="0"/>
              </a:rPr>
              <a:t>số cao dựa trên khả năng đọc và viết</a:t>
            </a:r>
          </a:p>
          <a:p>
            <a:pPr lvl="0">
              <a:lnSpc>
                <a:spcPct val="150000"/>
              </a:lnSpc>
            </a:pPr>
            <a:r>
              <a:rPr lang="en-US" sz="2400" smtClean="0">
                <a:latin typeface="Times New Roman" pitchFamily="18" charset="0"/>
                <a:cs typeface="Times New Roman" pitchFamily="18" charset="0"/>
              </a:rPr>
              <a:t>- Khó </a:t>
            </a:r>
            <a:r>
              <a:rPr lang="en-US" sz="2400">
                <a:latin typeface="Times New Roman" pitchFamily="18" charset="0"/>
                <a:cs typeface="Times New Roman" pitchFamily="18" charset="0"/>
              </a:rPr>
              <a:t>đánh </a:t>
            </a:r>
            <a:r>
              <a:rPr lang="en-US" sz="2400" smtClean="0">
                <a:latin typeface="Times New Roman" pitchFamily="18" charset="0"/>
                <a:cs typeface="Times New Roman" pitchFamily="18" charset="0"/>
              </a:rPr>
              <a:t>giá, </a:t>
            </a:r>
            <a:r>
              <a:rPr lang="en-US" sz="2400">
                <a:latin typeface="Times New Roman" pitchFamily="18" charset="0"/>
                <a:cs typeface="Times New Roman" pitchFamily="18" charset="0"/>
              </a:rPr>
              <a:t>tổng hợp</a:t>
            </a:r>
          </a:p>
          <a:p>
            <a:pPr lvl="0">
              <a:lnSpc>
                <a:spcPct val="150000"/>
              </a:lnSpc>
            </a:pPr>
            <a:r>
              <a:rPr lang="en-US" sz="2400" smtClean="0">
                <a:latin typeface="Times New Roman" pitchFamily="18" charset="0"/>
                <a:cs typeface="Times New Roman" pitchFamily="18" charset="0"/>
              </a:rPr>
              <a:t>- Không </a:t>
            </a:r>
            <a:r>
              <a:rPr lang="en-US" sz="2400">
                <a:latin typeface="Times New Roman" pitchFamily="18" charset="0"/>
                <a:cs typeface="Times New Roman" pitchFamily="18" charset="0"/>
              </a:rPr>
              <a:t>thích hợp cho </a:t>
            </a:r>
            <a:r>
              <a:rPr lang="en-US" sz="2400" smtClean="0">
                <a:latin typeface="Times New Roman" pitchFamily="18" charset="0"/>
                <a:cs typeface="Times New Roman" pitchFamily="18" charset="0"/>
              </a:rPr>
              <a:t>đánh giá </a:t>
            </a:r>
            <a:r>
              <a:rPr lang="en-US" sz="2400">
                <a:latin typeface="Times New Roman" pitchFamily="18" charset="0"/>
                <a:cs typeface="Times New Roman" pitchFamily="18" charset="0"/>
              </a:rPr>
              <a:t>kết quả đầu ra yêu cầu dựa trên kỹ năng thể hiện</a:t>
            </a:r>
          </a:p>
        </p:txBody>
      </p:sp>
    </p:spTree>
    <p:extLst>
      <p:ext uri="{BB962C8B-B14F-4D97-AF65-F5344CB8AC3E}">
        <p14:creationId xmlns:p14="http://schemas.microsoft.com/office/powerpoint/2010/main" val="41587080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7145" y="152400"/>
            <a:ext cx="5046908" cy="289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733" y="3276600"/>
            <a:ext cx="4653352"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0664" y="1295400"/>
            <a:ext cx="4873336"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64638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457200"/>
            <a:ext cx="5789053" cy="4281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11752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52944" y="381000"/>
            <a:ext cx="7481455" cy="4708981"/>
          </a:xfrm>
          <a:prstGeom prst="rect">
            <a:avLst/>
          </a:prstGeom>
        </p:spPr>
        <p:txBody>
          <a:bodyPr wrap="square">
            <a:spAutoFit/>
          </a:bodyPr>
          <a:lstStyle/>
          <a:p>
            <a:pPr algn="ctr">
              <a:lnSpc>
                <a:spcPct val="150000"/>
              </a:lnSpc>
            </a:pPr>
            <a:r>
              <a:rPr lang="en-US" sz="3200">
                <a:solidFill>
                  <a:srgbClr val="00B050"/>
                </a:solidFill>
                <a:latin typeface="Times New Roman" pitchFamily="18" charset="0"/>
                <a:cs typeface="Times New Roman" pitchFamily="18" charset="0"/>
              </a:rPr>
              <a:t>Dạng trả lời xen kẽ </a:t>
            </a:r>
            <a:r>
              <a:rPr lang="en-US" sz="3200" smtClean="0">
                <a:solidFill>
                  <a:srgbClr val="00B050"/>
                </a:solidFill>
                <a:latin typeface="Times New Roman" pitchFamily="18" charset="0"/>
                <a:cs typeface="Times New Roman" pitchFamily="18" charset="0"/>
              </a:rPr>
              <a:t>nhau</a:t>
            </a:r>
          </a:p>
          <a:p>
            <a:pPr algn="ctr">
              <a:lnSpc>
                <a:spcPct val="150000"/>
              </a:lnSpc>
            </a:pPr>
            <a:endParaRPr lang="en-US" sz="2400">
              <a:solidFill>
                <a:srgbClr val="00B050"/>
              </a:solidFill>
              <a:latin typeface="Times New Roman" pitchFamily="18" charset="0"/>
              <a:cs typeface="Times New Roman" pitchFamily="18" charset="0"/>
            </a:endParaRPr>
          </a:p>
          <a:p>
            <a:pPr>
              <a:lnSpc>
                <a:spcPct val="150000"/>
              </a:lnSpc>
            </a:pPr>
            <a:r>
              <a:rPr lang="en-US" sz="2400">
                <a:latin typeface="Times New Roman" pitchFamily="18" charset="0"/>
                <a:cs typeface="Times New Roman" pitchFamily="18" charset="0"/>
              </a:rPr>
              <a:t>Liên quan đến việc lựa chọn </a:t>
            </a:r>
            <a:r>
              <a:rPr lang="en-US" sz="2400" smtClean="0">
                <a:latin typeface="Times New Roman" pitchFamily="18" charset="0"/>
                <a:cs typeface="Times New Roman" pitchFamily="18" charset="0"/>
              </a:rPr>
              <a:t>một trong </a:t>
            </a:r>
            <a:r>
              <a:rPr lang="en-US" sz="2400">
                <a:latin typeface="Times New Roman" pitchFamily="18" charset="0"/>
                <a:cs typeface="Times New Roman" pitchFamily="18" charset="0"/>
              </a:rPr>
              <a:t>hai xen kẽ nhau</a:t>
            </a:r>
          </a:p>
          <a:p>
            <a:pPr lvl="0">
              <a:lnSpc>
                <a:spcPct val="150000"/>
              </a:lnSpc>
            </a:pPr>
            <a:r>
              <a:rPr lang="en-US" sz="2400" smtClean="0">
                <a:latin typeface="Times New Roman" pitchFamily="18" charset="0"/>
                <a:cs typeface="Times New Roman" pitchFamily="18" charset="0"/>
              </a:rPr>
              <a:t>	- Đúng </a:t>
            </a:r>
            <a:r>
              <a:rPr lang="en-US" sz="2400">
                <a:latin typeface="Times New Roman" pitchFamily="18" charset="0"/>
                <a:cs typeface="Times New Roman" pitchFamily="18" charset="0"/>
              </a:rPr>
              <a:t>/ sai</a:t>
            </a:r>
          </a:p>
          <a:p>
            <a:pPr lvl="0">
              <a:lnSpc>
                <a:spcPct val="150000"/>
              </a:lnSpc>
            </a:pPr>
            <a:r>
              <a:rPr lang="en-US" sz="2400" smtClean="0">
                <a:latin typeface="Times New Roman" pitchFamily="18" charset="0"/>
                <a:cs typeface="Times New Roman" pitchFamily="18" charset="0"/>
              </a:rPr>
              <a:t>	- Có </a:t>
            </a:r>
            <a:r>
              <a:rPr lang="en-US" sz="2400">
                <a:latin typeface="Times New Roman" pitchFamily="18" charset="0"/>
                <a:cs typeface="Times New Roman" pitchFamily="18" charset="0"/>
              </a:rPr>
              <a:t>/ không</a:t>
            </a:r>
          </a:p>
          <a:p>
            <a:pPr lvl="0">
              <a:lnSpc>
                <a:spcPct val="150000"/>
              </a:lnSpc>
            </a:pPr>
            <a:r>
              <a:rPr lang="en-US" sz="2400" smtClean="0">
                <a:latin typeface="Times New Roman" pitchFamily="18" charset="0"/>
                <a:cs typeface="Times New Roman" pitchFamily="18" charset="0"/>
              </a:rPr>
              <a:t>	- Sự </a:t>
            </a:r>
            <a:r>
              <a:rPr lang="en-US" sz="2400">
                <a:latin typeface="Times New Roman" pitchFamily="18" charset="0"/>
                <a:cs typeface="Times New Roman" pitchFamily="18" charset="0"/>
              </a:rPr>
              <a:t>thật / ý kiến</a:t>
            </a:r>
          </a:p>
          <a:p>
            <a:pPr>
              <a:lnSpc>
                <a:spcPct val="150000"/>
              </a:lnSpc>
            </a:pPr>
            <a:r>
              <a:rPr lang="en-US" sz="2400" smtClean="0">
                <a:latin typeface="Times New Roman" pitchFamily="18" charset="0"/>
                <a:cs typeface="Times New Roman" pitchFamily="18" charset="0"/>
              </a:rPr>
              <a:t>Chủ yếu </a:t>
            </a:r>
            <a:r>
              <a:rPr lang="en-US" sz="2400">
                <a:latin typeface="Times New Roman" pitchFamily="18" charset="0"/>
                <a:cs typeface="Times New Roman" pitchFamily="18" charset="0"/>
              </a:rPr>
              <a:t>là về kiến thức và sự hiểu biết</a:t>
            </a:r>
          </a:p>
          <a:p>
            <a:pPr lvl="0">
              <a:lnSpc>
                <a:spcPct val="150000"/>
              </a:lnSpc>
            </a:pPr>
            <a:r>
              <a:rPr lang="en-US" sz="2400" smtClean="0">
                <a:latin typeface="Times New Roman" pitchFamily="18" charset="0"/>
                <a:cs typeface="Times New Roman" pitchFamily="18" charset="0"/>
              </a:rPr>
              <a:t>	- Có </a:t>
            </a:r>
            <a:r>
              <a:rPr lang="en-US" sz="2400">
                <a:latin typeface="Times New Roman" pitchFamily="18" charset="0"/>
                <a:cs typeface="Times New Roman" pitchFamily="18" charset="0"/>
              </a:rPr>
              <a:t>thể viết ở cấp độ cao hơn</a:t>
            </a:r>
          </a:p>
        </p:txBody>
      </p:sp>
    </p:spTree>
    <p:extLst>
      <p:ext uri="{BB962C8B-B14F-4D97-AF65-F5344CB8AC3E}">
        <p14:creationId xmlns:p14="http://schemas.microsoft.com/office/powerpoint/2010/main" val="37830306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457200"/>
            <a:ext cx="8229600" cy="4154984"/>
          </a:xfrm>
          <a:prstGeom prst="rect">
            <a:avLst/>
          </a:prstGeom>
        </p:spPr>
        <p:txBody>
          <a:bodyPr wrap="square">
            <a:spAutoFit/>
          </a:bodyPr>
          <a:lstStyle/>
          <a:p>
            <a:pPr algn="ctr">
              <a:lnSpc>
                <a:spcPct val="150000"/>
              </a:lnSpc>
            </a:pPr>
            <a:r>
              <a:rPr lang="en-US" sz="3200">
                <a:solidFill>
                  <a:srgbClr val="00B050"/>
                </a:solidFill>
                <a:latin typeface="Times New Roman" pitchFamily="18" charset="0"/>
                <a:cs typeface="Times New Roman" pitchFamily="18" charset="0"/>
              </a:rPr>
              <a:t>Dạng đúng và </a:t>
            </a:r>
            <a:r>
              <a:rPr lang="en-US" sz="3200" smtClean="0">
                <a:solidFill>
                  <a:srgbClr val="00B050"/>
                </a:solidFill>
                <a:latin typeface="Times New Roman" pitchFamily="18" charset="0"/>
                <a:cs typeface="Times New Roman" pitchFamily="18" charset="0"/>
              </a:rPr>
              <a:t>sai</a:t>
            </a:r>
          </a:p>
          <a:p>
            <a:pPr algn="ctr">
              <a:lnSpc>
                <a:spcPct val="150000"/>
              </a:lnSpc>
            </a:pPr>
            <a:endParaRPr lang="en-US" sz="2400">
              <a:solidFill>
                <a:srgbClr val="00B050"/>
              </a:solidFill>
              <a:latin typeface="Times New Roman" pitchFamily="18" charset="0"/>
              <a:cs typeface="Times New Roman" pitchFamily="18" charset="0"/>
            </a:endParaRPr>
          </a:p>
          <a:p>
            <a:pPr lvl="0">
              <a:lnSpc>
                <a:spcPct val="150000"/>
              </a:lnSpc>
            </a:pPr>
            <a:r>
              <a:rPr lang="en-US" sz="2400" smtClean="0">
                <a:latin typeface="Times New Roman" pitchFamily="18" charset="0"/>
                <a:cs typeface="Times New Roman" pitchFamily="18" charset="0"/>
              </a:rPr>
              <a:t>- Khoảng </a:t>
            </a:r>
            <a:r>
              <a:rPr lang="en-US" sz="2400">
                <a:latin typeface="Times New Roman" pitchFamily="18" charset="0"/>
                <a:cs typeface="Times New Roman" pitchFamily="18" charset="0"/>
              </a:rPr>
              <a:t>một nữa câu đúng và nữa câu sai</a:t>
            </a:r>
          </a:p>
          <a:p>
            <a:pPr lvl="0">
              <a:lnSpc>
                <a:spcPct val="150000"/>
              </a:lnSpc>
            </a:pPr>
            <a:r>
              <a:rPr lang="en-US" sz="2400" smtClean="0">
                <a:latin typeface="Times New Roman" pitchFamily="18" charset="0"/>
                <a:cs typeface="Times New Roman" pitchFamily="18" charset="0"/>
              </a:rPr>
              <a:t>- Phương </a:t>
            </a:r>
            <a:r>
              <a:rPr lang="en-US" sz="2400">
                <a:latin typeface="Times New Roman" pitchFamily="18" charset="0"/>
                <a:cs typeface="Times New Roman" pitchFamily="18" charset="0"/>
              </a:rPr>
              <a:t>pháp cho biết cách trả lời rất đơn giản</a:t>
            </a:r>
          </a:p>
          <a:p>
            <a:pPr lvl="0">
              <a:lnSpc>
                <a:spcPct val="150000"/>
              </a:lnSpc>
            </a:pPr>
            <a:r>
              <a:rPr lang="en-US" sz="2400" smtClean="0">
                <a:latin typeface="Times New Roman" pitchFamily="18" charset="0"/>
                <a:cs typeface="Times New Roman" pitchFamily="18" charset="0"/>
              </a:rPr>
              <a:t>- Không </a:t>
            </a:r>
            <a:r>
              <a:rPr lang="en-US" sz="2400">
                <a:latin typeface="Times New Roman" pitchFamily="18" charset="0"/>
                <a:cs typeface="Times New Roman" pitchFamily="18" charset="0"/>
              </a:rPr>
              <a:t>cần phải liệt kê tất cả</a:t>
            </a:r>
          </a:p>
          <a:p>
            <a:pPr lvl="0">
              <a:lnSpc>
                <a:spcPct val="150000"/>
              </a:lnSpc>
            </a:pPr>
            <a:r>
              <a:rPr lang="en-US" sz="2400" smtClean="0">
                <a:latin typeface="Times New Roman" pitchFamily="18" charset="0"/>
                <a:cs typeface="Times New Roman" pitchFamily="18" charset="0"/>
              </a:rPr>
              <a:t>- Sử </a:t>
            </a:r>
            <a:r>
              <a:rPr lang="en-US" sz="2400">
                <a:latin typeface="Times New Roman" pitchFamily="18" charset="0"/>
                <a:cs typeface="Times New Roman" pitchFamily="18" charset="0"/>
              </a:rPr>
              <a:t>dụng trực tiếp.Tránh dùng từ chỉ nghĩa chung như lớn, nhiều và ít</a:t>
            </a:r>
          </a:p>
        </p:txBody>
      </p:sp>
    </p:spTree>
    <p:extLst>
      <p:ext uri="{BB962C8B-B14F-4D97-AF65-F5344CB8AC3E}">
        <p14:creationId xmlns:p14="http://schemas.microsoft.com/office/powerpoint/2010/main" val="33836038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228600"/>
            <a:ext cx="6629400" cy="5078313"/>
          </a:xfrm>
          <a:prstGeom prst="rect">
            <a:avLst/>
          </a:prstGeom>
        </p:spPr>
        <p:txBody>
          <a:bodyPr wrap="square">
            <a:spAutoFit/>
          </a:bodyPr>
          <a:lstStyle/>
          <a:p>
            <a:pPr algn="ctr">
              <a:lnSpc>
                <a:spcPct val="150000"/>
              </a:lnSpc>
            </a:pPr>
            <a:r>
              <a:rPr lang="en-US" sz="2400">
                <a:solidFill>
                  <a:srgbClr val="00B050"/>
                </a:solidFill>
                <a:latin typeface="Times New Roman" pitchFamily="18" charset="0"/>
                <a:cs typeface="Times New Roman" pitchFamily="18" charset="0"/>
              </a:rPr>
              <a:t>Dạng nối câu</a:t>
            </a:r>
          </a:p>
          <a:p>
            <a:pPr>
              <a:lnSpc>
                <a:spcPct val="150000"/>
              </a:lnSpc>
            </a:pPr>
            <a:r>
              <a:rPr lang="en-US" sz="2400" smtClean="0">
                <a:latin typeface="Times New Roman" pitchFamily="18" charset="0"/>
                <a:cs typeface="Times New Roman" pitchFamily="18" charset="0"/>
              </a:rPr>
              <a:t>- Bao </a:t>
            </a:r>
            <a:r>
              <a:rPr lang="en-US" sz="2400">
                <a:latin typeface="Times New Roman" pitchFamily="18" charset="0"/>
                <a:cs typeface="Times New Roman" pitchFamily="18" charset="0"/>
              </a:rPr>
              <a:t>gồm:</a:t>
            </a:r>
          </a:p>
          <a:p>
            <a:pPr lvl="0">
              <a:lnSpc>
                <a:spcPct val="150000"/>
              </a:lnSpc>
            </a:pPr>
            <a:r>
              <a:rPr lang="en-US" sz="2400" smtClean="0">
                <a:latin typeface="Times New Roman" pitchFamily="18" charset="0"/>
                <a:cs typeface="Times New Roman" pitchFamily="18" charset="0"/>
              </a:rPr>
              <a:t>	Cột </a:t>
            </a:r>
            <a:r>
              <a:rPr lang="en-US" sz="2400">
                <a:latin typeface="Times New Roman" pitchFamily="18" charset="0"/>
                <a:cs typeface="Times New Roman" pitchFamily="18" charset="0"/>
              </a:rPr>
              <a:t>hỏi</a:t>
            </a:r>
          </a:p>
          <a:p>
            <a:pPr lvl="0">
              <a:lnSpc>
                <a:spcPct val="150000"/>
              </a:lnSpc>
            </a:pPr>
            <a:r>
              <a:rPr lang="en-US" sz="2400" smtClean="0">
                <a:latin typeface="Times New Roman" pitchFamily="18" charset="0"/>
                <a:cs typeface="Times New Roman" pitchFamily="18" charset="0"/>
              </a:rPr>
              <a:t>	Cột  </a:t>
            </a:r>
            <a:r>
              <a:rPr lang="en-US" sz="2400">
                <a:latin typeface="Times New Roman" pitchFamily="18" charset="0"/>
                <a:cs typeface="Times New Roman" pitchFamily="18" charset="0"/>
              </a:rPr>
              <a:t>trả lời</a:t>
            </a:r>
          </a:p>
          <a:p>
            <a:pPr lvl="0">
              <a:lnSpc>
                <a:spcPct val="150000"/>
              </a:lnSpc>
            </a:pPr>
            <a:r>
              <a:rPr lang="en-US" sz="2400" smtClean="0">
                <a:latin typeface="Times New Roman" pitchFamily="18" charset="0"/>
                <a:cs typeface="Times New Roman" pitchFamily="18" charset="0"/>
              </a:rPr>
              <a:t>	Hướng </a:t>
            </a:r>
            <a:r>
              <a:rPr lang="en-US" sz="2400">
                <a:latin typeface="Times New Roman" pitchFamily="18" charset="0"/>
                <a:cs typeface="Times New Roman" pitchFamily="18" charset="0"/>
              </a:rPr>
              <a:t>nối 2 cột</a:t>
            </a:r>
          </a:p>
          <a:p>
            <a:pPr>
              <a:lnSpc>
                <a:spcPct val="150000"/>
              </a:lnSpc>
            </a:pPr>
            <a:r>
              <a:rPr lang="en-US" sz="2400" smtClean="0">
                <a:latin typeface="Times New Roman" pitchFamily="18" charset="0"/>
                <a:cs typeface="Times New Roman" pitchFamily="18" charset="0"/>
              </a:rPr>
              <a:t>- Gần </a:t>
            </a:r>
            <a:r>
              <a:rPr lang="en-US" sz="2400">
                <a:latin typeface="Times New Roman" pitchFamily="18" charset="0"/>
                <a:cs typeface="Times New Roman" pitchFamily="18" charset="0"/>
              </a:rPr>
              <a:t>giống hình thức trắc nghiệm nhưng xây dựng dễ và hiệu quả hơn</a:t>
            </a:r>
          </a:p>
          <a:p>
            <a:pPr>
              <a:lnSpc>
                <a:spcPct val="150000"/>
              </a:lnSpc>
            </a:pPr>
            <a:r>
              <a:rPr lang="en-US" sz="2400" smtClean="0">
                <a:latin typeface="Times New Roman" pitchFamily="18" charset="0"/>
                <a:cs typeface="Times New Roman" pitchFamily="18" charset="0"/>
              </a:rPr>
              <a:t>- Có </a:t>
            </a:r>
            <a:r>
              <a:rPr lang="en-US" sz="2400">
                <a:latin typeface="Times New Roman" pitchFamily="18" charset="0"/>
                <a:cs typeface="Times New Roman" pitchFamily="18" charset="0"/>
              </a:rPr>
              <a:t>thể viết ra để đánh giá kiến thức, thông minh và ứng dụng ở cấp độ nào</a:t>
            </a:r>
          </a:p>
        </p:txBody>
      </p:sp>
    </p:spTree>
    <p:extLst>
      <p:ext uri="{BB962C8B-B14F-4D97-AF65-F5344CB8AC3E}">
        <p14:creationId xmlns:p14="http://schemas.microsoft.com/office/powerpoint/2010/main" val="278726125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457200"/>
            <a:ext cx="7162800" cy="52308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644236" y="685800"/>
            <a:ext cx="8153400" cy="2400657"/>
          </a:xfrm>
          <a:prstGeom prst="rect">
            <a:avLst/>
          </a:prstGeom>
          <a:solidFill>
            <a:schemeClr val="bg1"/>
          </a:solidFill>
        </p:spPr>
        <p:txBody>
          <a:bodyPr wrap="square">
            <a:spAutoFit/>
          </a:bodyPr>
          <a:lstStyle/>
          <a:p>
            <a:pPr algn="ctr">
              <a:lnSpc>
                <a:spcPct val="150000"/>
              </a:lnSpc>
            </a:pPr>
            <a:r>
              <a:rPr lang="en-US" sz="2800">
                <a:solidFill>
                  <a:srgbClr val="00B050"/>
                </a:solidFill>
                <a:latin typeface="Times New Roman" pitchFamily="18" charset="0"/>
                <a:cs typeface="Times New Roman" pitchFamily="18" charset="0"/>
              </a:rPr>
              <a:t>Ví dụ:</a:t>
            </a:r>
          </a:p>
          <a:p>
            <a:pPr lvl="0">
              <a:lnSpc>
                <a:spcPct val="150000"/>
              </a:lnSpc>
            </a:pPr>
            <a:r>
              <a:rPr lang="en-US" sz="2400" smtClean="0">
                <a:latin typeface="Times New Roman" pitchFamily="18" charset="0"/>
                <a:cs typeface="Times New Roman" pitchFamily="18" charset="0"/>
              </a:rPr>
              <a:t>- Ở mỗi </a:t>
            </a:r>
            <a:r>
              <a:rPr lang="en-US" sz="2400">
                <a:latin typeface="Times New Roman" pitchFamily="18" charset="0"/>
                <a:cs typeface="Times New Roman" pitchFamily="18" charset="0"/>
              </a:rPr>
              <a:t>dòng ở cột A hãy chọn từ phù hợp nhất ở cột B</a:t>
            </a:r>
          </a:p>
          <a:p>
            <a:pPr marL="342900" lvl="0" indent="-342900">
              <a:lnSpc>
                <a:spcPct val="150000"/>
              </a:lnSpc>
              <a:buFontTx/>
              <a:buChar char="-"/>
            </a:pPr>
            <a:r>
              <a:rPr lang="en-US" sz="2400" smtClean="0">
                <a:latin typeface="Times New Roman" pitchFamily="18" charset="0"/>
                <a:cs typeface="Times New Roman" pitchFamily="18" charset="0"/>
              </a:rPr>
              <a:t>Từ ở </a:t>
            </a:r>
            <a:r>
              <a:rPr lang="en-US" sz="2400">
                <a:latin typeface="Times New Roman" pitchFamily="18" charset="0"/>
                <a:cs typeface="Times New Roman" pitchFamily="18" charset="0"/>
              </a:rPr>
              <a:t>cột B có thể dùng một hay nhiều hơn hoặc không </a:t>
            </a:r>
            <a:r>
              <a:rPr lang="en-US" sz="2400" smtClean="0">
                <a:latin typeface="Times New Roman" pitchFamily="18" charset="0"/>
                <a:cs typeface="Times New Roman" pitchFamily="18" charset="0"/>
              </a:rPr>
              <a:t>phải</a:t>
            </a:r>
          </a:p>
          <a:p>
            <a:pPr lvl="0">
              <a:lnSpc>
                <a:spcPct val="150000"/>
              </a:lnSpc>
            </a:pPr>
            <a:endParaRPr lang="en-US" sz="2400">
              <a:latin typeface="Times New Roman" pitchFamily="18" charset="0"/>
              <a:cs typeface="Times New Roman" pitchFamily="18" charset="0"/>
            </a:endParaRPr>
          </a:p>
        </p:txBody>
      </p:sp>
    </p:spTree>
    <p:extLst>
      <p:ext uri="{BB962C8B-B14F-4D97-AF65-F5344CB8AC3E}">
        <p14:creationId xmlns:p14="http://schemas.microsoft.com/office/powerpoint/2010/main" val="33187635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847" y="663576"/>
            <a:ext cx="7897282" cy="4275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794784" y="955964"/>
            <a:ext cx="5019261" cy="584775"/>
          </a:xfrm>
          <a:prstGeom prst="rect">
            <a:avLst/>
          </a:prstGeom>
          <a:solidFill>
            <a:schemeClr val="bg1"/>
          </a:solidFill>
        </p:spPr>
        <p:txBody>
          <a:bodyPr wrap="square">
            <a:spAutoFit/>
          </a:bodyPr>
          <a:lstStyle/>
          <a:p>
            <a:r>
              <a:rPr lang="en-US" sz="3200" b="1" smtClean="0">
                <a:solidFill>
                  <a:srgbClr val="00B050"/>
                </a:solidFill>
                <a:latin typeface="Times New Roman" pitchFamily="18" charset="0"/>
                <a:cs typeface="Times New Roman" pitchFamily="18" charset="0"/>
              </a:rPr>
              <a:t>	</a:t>
            </a:r>
            <a:r>
              <a:rPr lang="en-US" sz="2400" b="1">
                <a:solidFill>
                  <a:srgbClr val="FFC000"/>
                </a:solidFill>
                <a:latin typeface="Times New Roman" pitchFamily="18" charset="0"/>
                <a:cs typeface="Times New Roman" pitchFamily="18" charset="0"/>
              </a:rPr>
              <a:t>PHƯƠNG PHÁP ĐÁNH </a:t>
            </a:r>
            <a:r>
              <a:rPr lang="en-US" sz="2400" b="1" smtClean="0">
                <a:solidFill>
                  <a:srgbClr val="FFC000"/>
                </a:solidFill>
                <a:latin typeface="Times New Roman" pitchFamily="18" charset="0"/>
                <a:cs typeface="Times New Roman" pitchFamily="18" charset="0"/>
              </a:rPr>
              <a:t>GIÁ</a:t>
            </a:r>
            <a:endParaRPr lang="en-US" sz="2400" b="1">
              <a:solidFill>
                <a:srgbClr val="FFC000"/>
              </a:solidFill>
              <a:latin typeface="Times New Roman" pitchFamily="18" charset="0"/>
              <a:cs typeface="Times New Roman" pitchFamily="18" charset="0"/>
            </a:endParaRPr>
          </a:p>
        </p:txBody>
      </p:sp>
      <p:sp>
        <p:nvSpPr>
          <p:cNvPr id="4" name="Rectangle 3"/>
          <p:cNvSpPr/>
          <p:nvPr/>
        </p:nvSpPr>
        <p:spPr>
          <a:xfrm>
            <a:off x="1522042" y="2133600"/>
            <a:ext cx="2434938" cy="584775"/>
          </a:xfrm>
          <a:prstGeom prst="rect">
            <a:avLst/>
          </a:prstGeom>
          <a:solidFill>
            <a:schemeClr val="bg1"/>
          </a:solidFill>
        </p:spPr>
        <p:txBody>
          <a:bodyPr wrap="square">
            <a:spAutoFit/>
          </a:bodyPr>
          <a:lstStyle/>
          <a:p>
            <a:r>
              <a:rPr lang="en-US" sz="3200" b="1" smtClean="0">
                <a:solidFill>
                  <a:srgbClr val="00B050"/>
                </a:solidFill>
                <a:latin typeface="Times New Roman" pitchFamily="18" charset="0"/>
                <a:cs typeface="Times New Roman" pitchFamily="18" charset="0"/>
              </a:rPr>
              <a:t>	</a:t>
            </a:r>
            <a:r>
              <a:rPr lang="en-US" sz="2400" b="1" smtClean="0">
                <a:solidFill>
                  <a:srgbClr val="FFC000"/>
                </a:solidFill>
                <a:latin typeface="Times New Roman" pitchFamily="18" charset="0"/>
                <a:cs typeface="Times New Roman" pitchFamily="18" charset="0"/>
              </a:rPr>
              <a:t>Quan sát</a:t>
            </a:r>
            <a:endParaRPr lang="en-US" sz="2400" b="1">
              <a:solidFill>
                <a:srgbClr val="FFC000"/>
              </a:solidFill>
              <a:latin typeface="Times New Roman" pitchFamily="18" charset="0"/>
              <a:cs typeface="Times New Roman" pitchFamily="18" charset="0"/>
            </a:endParaRPr>
          </a:p>
        </p:txBody>
      </p:sp>
      <p:sp>
        <p:nvSpPr>
          <p:cNvPr id="6" name="Rectangle 5"/>
          <p:cNvSpPr/>
          <p:nvPr/>
        </p:nvSpPr>
        <p:spPr>
          <a:xfrm>
            <a:off x="1484695" y="3962400"/>
            <a:ext cx="2509631" cy="584775"/>
          </a:xfrm>
          <a:prstGeom prst="rect">
            <a:avLst/>
          </a:prstGeom>
          <a:solidFill>
            <a:schemeClr val="bg1"/>
          </a:solidFill>
        </p:spPr>
        <p:txBody>
          <a:bodyPr wrap="square">
            <a:spAutoFit/>
          </a:bodyPr>
          <a:lstStyle/>
          <a:p>
            <a:r>
              <a:rPr lang="en-US" sz="3200" b="1" smtClean="0">
                <a:solidFill>
                  <a:srgbClr val="00B050"/>
                </a:solidFill>
                <a:latin typeface="Times New Roman" pitchFamily="18" charset="0"/>
                <a:cs typeface="Times New Roman" pitchFamily="18" charset="0"/>
              </a:rPr>
              <a:t>	</a:t>
            </a:r>
            <a:r>
              <a:rPr lang="en-US" sz="2400" b="1" smtClean="0">
                <a:solidFill>
                  <a:srgbClr val="FFC000"/>
                </a:solidFill>
                <a:latin typeface="Times New Roman" pitchFamily="18" charset="0"/>
                <a:cs typeface="Times New Roman" pitchFamily="18" charset="0"/>
              </a:rPr>
              <a:t>Câu hỏi</a:t>
            </a:r>
            <a:endParaRPr lang="en-US" sz="2400" b="1">
              <a:solidFill>
                <a:srgbClr val="FFC000"/>
              </a:solidFill>
              <a:latin typeface="Times New Roman" pitchFamily="18" charset="0"/>
              <a:cs typeface="Times New Roman" pitchFamily="18" charset="0"/>
            </a:endParaRPr>
          </a:p>
        </p:txBody>
      </p:sp>
      <p:sp>
        <p:nvSpPr>
          <p:cNvPr id="7" name="Rectangle 6"/>
          <p:cNvSpPr/>
          <p:nvPr/>
        </p:nvSpPr>
        <p:spPr>
          <a:xfrm>
            <a:off x="1522042" y="3048000"/>
            <a:ext cx="2509631" cy="584775"/>
          </a:xfrm>
          <a:prstGeom prst="rect">
            <a:avLst/>
          </a:prstGeom>
          <a:solidFill>
            <a:schemeClr val="bg1"/>
          </a:solidFill>
        </p:spPr>
        <p:txBody>
          <a:bodyPr wrap="square">
            <a:spAutoFit/>
          </a:bodyPr>
          <a:lstStyle/>
          <a:p>
            <a:r>
              <a:rPr lang="en-US" sz="3200" b="1" smtClean="0">
                <a:solidFill>
                  <a:srgbClr val="00B050"/>
                </a:solidFill>
                <a:latin typeface="Times New Roman" pitchFamily="18" charset="0"/>
                <a:cs typeface="Times New Roman" pitchFamily="18" charset="0"/>
              </a:rPr>
              <a:t>	</a:t>
            </a:r>
            <a:r>
              <a:rPr lang="en-US" sz="2400" b="1" smtClean="0">
                <a:solidFill>
                  <a:srgbClr val="FFC000"/>
                </a:solidFill>
                <a:latin typeface="Times New Roman" pitchFamily="18" charset="0"/>
                <a:cs typeface="Times New Roman" pitchFamily="18" charset="0"/>
              </a:rPr>
              <a:t>Hoạt động</a:t>
            </a:r>
            <a:endParaRPr lang="en-US" sz="2400" b="1">
              <a:solidFill>
                <a:srgbClr val="FFC000"/>
              </a:solidFill>
              <a:latin typeface="Times New Roman" pitchFamily="18" charset="0"/>
              <a:cs typeface="Times New Roman" pitchFamily="18" charset="0"/>
            </a:endParaRPr>
          </a:p>
        </p:txBody>
      </p:sp>
      <p:sp>
        <p:nvSpPr>
          <p:cNvPr id="8" name="Rectangle 7"/>
          <p:cNvSpPr/>
          <p:nvPr/>
        </p:nvSpPr>
        <p:spPr>
          <a:xfrm>
            <a:off x="5257800" y="1981200"/>
            <a:ext cx="2509631" cy="584775"/>
          </a:xfrm>
          <a:prstGeom prst="rect">
            <a:avLst/>
          </a:prstGeom>
          <a:solidFill>
            <a:schemeClr val="bg1"/>
          </a:solidFill>
        </p:spPr>
        <p:txBody>
          <a:bodyPr wrap="square">
            <a:spAutoFit/>
          </a:bodyPr>
          <a:lstStyle/>
          <a:p>
            <a:r>
              <a:rPr lang="en-US" sz="3200" b="1" smtClean="0">
                <a:solidFill>
                  <a:srgbClr val="00B050"/>
                </a:solidFill>
                <a:latin typeface="Times New Roman" pitchFamily="18" charset="0"/>
                <a:cs typeface="Times New Roman" pitchFamily="18" charset="0"/>
              </a:rPr>
              <a:t>	</a:t>
            </a:r>
            <a:r>
              <a:rPr lang="en-US" sz="2400" b="1" smtClean="0">
                <a:solidFill>
                  <a:srgbClr val="FFC000"/>
                </a:solidFill>
                <a:latin typeface="Times New Roman" pitchFamily="18" charset="0"/>
                <a:cs typeface="Times New Roman" pitchFamily="18" charset="0"/>
              </a:rPr>
              <a:t>Hồ sơ</a:t>
            </a:r>
            <a:endParaRPr lang="en-US" sz="2400" b="1">
              <a:solidFill>
                <a:srgbClr val="FFC000"/>
              </a:solidFill>
              <a:latin typeface="Times New Roman" pitchFamily="18" charset="0"/>
              <a:cs typeface="Times New Roman" pitchFamily="18" charset="0"/>
            </a:endParaRPr>
          </a:p>
        </p:txBody>
      </p:sp>
      <p:sp>
        <p:nvSpPr>
          <p:cNvPr id="9" name="Rectangle 8"/>
          <p:cNvSpPr/>
          <p:nvPr/>
        </p:nvSpPr>
        <p:spPr>
          <a:xfrm>
            <a:off x="5257799" y="2971800"/>
            <a:ext cx="2509631" cy="584775"/>
          </a:xfrm>
          <a:prstGeom prst="rect">
            <a:avLst/>
          </a:prstGeom>
          <a:solidFill>
            <a:schemeClr val="bg1"/>
          </a:solidFill>
        </p:spPr>
        <p:txBody>
          <a:bodyPr wrap="square">
            <a:spAutoFit/>
          </a:bodyPr>
          <a:lstStyle/>
          <a:p>
            <a:r>
              <a:rPr lang="en-US" sz="3200" b="1" smtClean="0">
                <a:solidFill>
                  <a:srgbClr val="00B050"/>
                </a:solidFill>
                <a:latin typeface="Times New Roman" pitchFamily="18" charset="0"/>
                <a:cs typeface="Times New Roman" pitchFamily="18" charset="0"/>
              </a:rPr>
              <a:t>	</a:t>
            </a:r>
            <a:r>
              <a:rPr lang="en-US" sz="2400" b="1" smtClean="0">
                <a:solidFill>
                  <a:srgbClr val="FFC000"/>
                </a:solidFill>
                <a:latin typeface="Times New Roman" pitchFamily="18" charset="0"/>
                <a:cs typeface="Times New Roman" pitchFamily="18" charset="0"/>
              </a:rPr>
              <a:t>Sản phẩm</a:t>
            </a:r>
            <a:endParaRPr lang="en-US" sz="2400" b="1">
              <a:solidFill>
                <a:srgbClr val="FFC000"/>
              </a:solidFill>
              <a:latin typeface="Times New Roman" pitchFamily="18" charset="0"/>
              <a:cs typeface="Times New Roman" pitchFamily="18" charset="0"/>
            </a:endParaRPr>
          </a:p>
        </p:txBody>
      </p:sp>
      <p:sp>
        <p:nvSpPr>
          <p:cNvPr id="10" name="Rectangle 9"/>
          <p:cNvSpPr/>
          <p:nvPr/>
        </p:nvSpPr>
        <p:spPr>
          <a:xfrm>
            <a:off x="5257800" y="3844635"/>
            <a:ext cx="1981200" cy="830997"/>
          </a:xfrm>
          <a:prstGeom prst="rect">
            <a:avLst/>
          </a:prstGeom>
          <a:solidFill>
            <a:schemeClr val="bg1"/>
          </a:solidFill>
        </p:spPr>
        <p:txBody>
          <a:bodyPr wrap="square">
            <a:spAutoFit/>
          </a:bodyPr>
          <a:lstStyle/>
          <a:p>
            <a:r>
              <a:rPr lang="en-US" sz="2400" b="1" smtClean="0">
                <a:solidFill>
                  <a:srgbClr val="00B050"/>
                </a:solidFill>
                <a:latin typeface="Times New Roman" pitchFamily="18" charset="0"/>
                <a:cs typeface="Times New Roman" pitchFamily="18" charset="0"/>
              </a:rPr>
              <a:t>Thông tin phản hồi</a:t>
            </a:r>
            <a:endParaRPr lang="en-US" sz="2400" b="1">
              <a:solidFill>
                <a:srgbClr val="FFC000"/>
              </a:solidFill>
              <a:latin typeface="Times New Roman" pitchFamily="18" charset="0"/>
              <a:cs typeface="Times New Roman" pitchFamily="18" charset="0"/>
            </a:endParaRPr>
          </a:p>
        </p:txBody>
      </p:sp>
    </p:spTree>
    <p:extLst>
      <p:ext uri="{BB962C8B-B14F-4D97-AF65-F5344CB8AC3E}">
        <p14:creationId xmlns:p14="http://schemas.microsoft.com/office/powerpoint/2010/main" val="317879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 y="762000"/>
            <a:ext cx="8610600" cy="4339650"/>
          </a:xfrm>
          <a:prstGeom prst="rect">
            <a:avLst/>
          </a:prstGeom>
        </p:spPr>
        <p:txBody>
          <a:bodyPr wrap="square">
            <a:spAutoFit/>
          </a:bodyPr>
          <a:lstStyle/>
          <a:p>
            <a:pPr algn="ctr">
              <a:lnSpc>
                <a:spcPct val="150000"/>
              </a:lnSpc>
            </a:pPr>
            <a:r>
              <a:rPr lang="en-US" sz="3200">
                <a:solidFill>
                  <a:srgbClr val="00B050"/>
                </a:solidFill>
                <a:latin typeface="Times New Roman" pitchFamily="18" charset="0"/>
                <a:cs typeface="Times New Roman" pitchFamily="18" charset="0"/>
              </a:rPr>
              <a:t>Xây dựng bài kiểm tra dạng </a:t>
            </a:r>
            <a:r>
              <a:rPr lang="en-US" sz="3200" smtClean="0">
                <a:solidFill>
                  <a:srgbClr val="00B050"/>
                </a:solidFill>
                <a:latin typeface="Times New Roman" pitchFamily="18" charset="0"/>
                <a:cs typeface="Times New Roman" pitchFamily="18" charset="0"/>
              </a:rPr>
              <a:t>nối</a:t>
            </a:r>
          </a:p>
          <a:p>
            <a:pPr algn="ctr">
              <a:lnSpc>
                <a:spcPct val="150000"/>
              </a:lnSpc>
            </a:pPr>
            <a:endParaRPr lang="en-US" sz="3200">
              <a:solidFill>
                <a:srgbClr val="00B050"/>
              </a:solidFill>
              <a:latin typeface="Times New Roman" pitchFamily="18" charset="0"/>
              <a:cs typeface="Times New Roman" pitchFamily="18" charset="0"/>
            </a:endParaRPr>
          </a:p>
          <a:p>
            <a:pPr lvl="0">
              <a:lnSpc>
                <a:spcPct val="150000"/>
              </a:lnSpc>
            </a:pPr>
            <a:r>
              <a:rPr lang="en-US" sz="2400" smtClean="0">
                <a:latin typeface="Times New Roman" pitchFamily="18" charset="0"/>
                <a:cs typeface="Times New Roman" pitchFamily="18" charset="0"/>
              </a:rPr>
              <a:t>- Đơn </a:t>
            </a:r>
            <a:r>
              <a:rPr lang="en-US" sz="2400">
                <a:latin typeface="Times New Roman" pitchFamily="18" charset="0"/>
                <a:cs typeface="Times New Roman" pitchFamily="18" charset="0"/>
              </a:rPr>
              <a:t>giản xây dựng và </a:t>
            </a:r>
            <a:r>
              <a:rPr lang="en-US" sz="2400" smtClean="0">
                <a:latin typeface="Times New Roman" pitchFamily="18" charset="0"/>
                <a:cs typeface="Times New Roman" pitchFamily="18" charset="0"/>
              </a:rPr>
              <a:t>điểm số</a:t>
            </a:r>
            <a:endParaRPr lang="en-US" sz="2400">
              <a:latin typeface="Times New Roman" pitchFamily="18" charset="0"/>
              <a:cs typeface="Times New Roman" pitchFamily="18" charset="0"/>
            </a:endParaRPr>
          </a:p>
          <a:p>
            <a:pPr lvl="0">
              <a:lnSpc>
                <a:spcPct val="150000"/>
              </a:lnSpc>
            </a:pPr>
            <a:r>
              <a:rPr lang="en-US" sz="2400" smtClean="0">
                <a:latin typeface="Times New Roman" pitchFamily="18" charset="0"/>
                <a:cs typeface="Times New Roman" pitchFamily="18" charset="0"/>
              </a:rPr>
              <a:t>- Phù </a:t>
            </a:r>
            <a:r>
              <a:rPr lang="en-US" sz="2400">
                <a:latin typeface="Times New Roman" pitchFamily="18" charset="0"/>
                <a:cs typeface="Times New Roman" pitchFamily="18" charset="0"/>
              </a:rPr>
              <a:t>hợp để đánh giá</a:t>
            </a:r>
          </a:p>
          <a:p>
            <a:pPr lvl="0">
              <a:lnSpc>
                <a:spcPct val="150000"/>
              </a:lnSpc>
            </a:pPr>
            <a:r>
              <a:rPr lang="en-US" sz="2400" smtClean="0">
                <a:latin typeface="Times New Roman" pitchFamily="18" charset="0"/>
                <a:cs typeface="Times New Roman" pitchFamily="18" charset="0"/>
              </a:rPr>
              <a:t>- Giảm </a:t>
            </a:r>
            <a:r>
              <a:rPr lang="en-US" sz="2400">
                <a:latin typeface="Times New Roman" pitchFamily="18" charset="0"/>
                <a:cs typeface="Times New Roman" pitchFamily="18" charset="0"/>
              </a:rPr>
              <a:t>thiểu yếu tố may rủi</a:t>
            </a:r>
          </a:p>
          <a:p>
            <a:pPr lvl="0">
              <a:lnSpc>
                <a:spcPct val="150000"/>
              </a:lnSpc>
            </a:pPr>
            <a:r>
              <a:rPr lang="en-US" sz="2400" smtClean="0">
                <a:latin typeface="Times New Roman" pitchFamily="18" charset="0"/>
                <a:cs typeface="Times New Roman" pitchFamily="18" charset="0"/>
              </a:rPr>
              <a:t>- Khuynh </a:t>
            </a:r>
            <a:r>
              <a:rPr lang="en-US" sz="2400">
                <a:latin typeface="Times New Roman" pitchFamily="18" charset="0"/>
                <a:cs typeface="Times New Roman" pitchFamily="18" charset="0"/>
              </a:rPr>
              <a:t>hướng yêu cầu sinh viên kết nối thông tin không quan trọng</a:t>
            </a:r>
          </a:p>
        </p:txBody>
      </p:sp>
    </p:spTree>
    <p:extLst>
      <p:ext uri="{BB962C8B-B14F-4D97-AF65-F5344CB8AC3E}">
        <p14:creationId xmlns:p14="http://schemas.microsoft.com/office/powerpoint/2010/main" val="163338118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09600"/>
            <a:ext cx="7772400" cy="3231654"/>
          </a:xfrm>
          <a:prstGeom prst="rect">
            <a:avLst/>
          </a:prstGeom>
        </p:spPr>
        <p:txBody>
          <a:bodyPr wrap="square">
            <a:spAutoFit/>
          </a:bodyPr>
          <a:lstStyle/>
          <a:p>
            <a:pPr algn="ctr">
              <a:lnSpc>
                <a:spcPct val="150000"/>
              </a:lnSpc>
            </a:pPr>
            <a:r>
              <a:rPr lang="en-US" sz="3200">
                <a:solidFill>
                  <a:srgbClr val="00B050"/>
                </a:solidFill>
                <a:latin typeface="Times New Roman" pitchFamily="18" charset="0"/>
                <a:cs typeface="Times New Roman" pitchFamily="18" charset="0"/>
              </a:rPr>
              <a:t>Nối </a:t>
            </a:r>
            <a:r>
              <a:rPr lang="en-US" sz="3200" smtClean="0">
                <a:solidFill>
                  <a:srgbClr val="00B050"/>
                </a:solidFill>
                <a:latin typeface="Times New Roman" pitchFamily="18" charset="0"/>
                <a:cs typeface="Times New Roman" pitchFamily="18" charset="0"/>
              </a:rPr>
              <a:t>câu</a:t>
            </a:r>
          </a:p>
          <a:p>
            <a:pPr algn="ctr">
              <a:lnSpc>
                <a:spcPct val="150000"/>
              </a:lnSpc>
            </a:pPr>
            <a:endParaRPr lang="en-US" sz="3200">
              <a:solidFill>
                <a:srgbClr val="00B050"/>
              </a:solidFill>
              <a:latin typeface="Times New Roman" pitchFamily="18" charset="0"/>
              <a:cs typeface="Times New Roman" pitchFamily="18" charset="0"/>
            </a:endParaRPr>
          </a:p>
          <a:p>
            <a:pPr lvl="0">
              <a:lnSpc>
                <a:spcPct val="150000"/>
              </a:lnSpc>
            </a:pPr>
            <a:r>
              <a:rPr lang="en-US" sz="2400" smtClean="0">
                <a:latin typeface="Times New Roman" pitchFamily="18" charset="0"/>
                <a:cs typeface="Times New Roman" pitchFamily="18" charset="0"/>
              </a:rPr>
              <a:t>- Số </a:t>
            </a:r>
            <a:r>
              <a:rPr lang="en-US" sz="2400">
                <a:latin typeface="Times New Roman" pitchFamily="18" charset="0"/>
                <a:cs typeface="Times New Roman" pitchFamily="18" charset="0"/>
              </a:rPr>
              <a:t>lượng câu trả lời đúng nên vượt quá số câu hỏi</a:t>
            </a:r>
          </a:p>
          <a:p>
            <a:pPr lvl="0">
              <a:lnSpc>
                <a:spcPct val="150000"/>
              </a:lnSpc>
            </a:pPr>
            <a:r>
              <a:rPr lang="en-US" sz="2400" smtClean="0">
                <a:latin typeface="Times New Roman" pitchFamily="18" charset="0"/>
                <a:cs typeface="Times New Roman" pitchFamily="18" charset="0"/>
              </a:rPr>
              <a:t>- Có </a:t>
            </a:r>
            <a:r>
              <a:rPr lang="en-US" sz="2400">
                <a:latin typeface="Times New Roman" pitchFamily="18" charset="0"/>
                <a:cs typeface="Times New Roman" pitchFamily="18" charset="0"/>
              </a:rPr>
              <a:t>từ 5 -7 phần để nối</a:t>
            </a:r>
          </a:p>
          <a:p>
            <a:pPr lvl="0">
              <a:lnSpc>
                <a:spcPct val="150000"/>
              </a:lnSpc>
            </a:pPr>
            <a:r>
              <a:rPr lang="en-US" sz="2400" smtClean="0">
                <a:latin typeface="Times New Roman" pitchFamily="18" charset="0"/>
                <a:cs typeface="Times New Roman" pitchFamily="18" charset="0"/>
              </a:rPr>
              <a:t>- Chỉ </a:t>
            </a:r>
            <a:r>
              <a:rPr lang="en-US" sz="2400">
                <a:latin typeface="Times New Roman" pitchFamily="18" charset="0"/>
                <a:cs typeface="Times New Roman" pitchFamily="18" charset="0"/>
              </a:rPr>
              <a:t>dẫn cần đưa ra nếu dùng nhiều câu trả lời </a:t>
            </a:r>
          </a:p>
        </p:txBody>
      </p:sp>
    </p:spTree>
    <p:extLst>
      <p:ext uri="{BB962C8B-B14F-4D97-AF65-F5344CB8AC3E}">
        <p14:creationId xmlns:p14="http://schemas.microsoft.com/office/powerpoint/2010/main" val="312189565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3400" y="304800"/>
            <a:ext cx="8001000" cy="6001643"/>
          </a:xfrm>
          <a:prstGeom prst="rect">
            <a:avLst/>
          </a:prstGeom>
        </p:spPr>
        <p:txBody>
          <a:bodyPr wrap="square">
            <a:spAutoFit/>
          </a:bodyPr>
          <a:lstStyle/>
          <a:p>
            <a:pPr algn="ctr">
              <a:lnSpc>
                <a:spcPct val="150000"/>
              </a:lnSpc>
            </a:pPr>
            <a:r>
              <a:rPr lang="en-US" sz="3200">
                <a:solidFill>
                  <a:srgbClr val="00B050"/>
                </a:solidFill>
                <a:latin typeface="Times New Roman" pitchFamily="18" charset="0"/>
                <a:cs typeface="Times New Roman" pitchFamily="18" charset="0"/>
              </a:rPr>
              <a:t>Những chú ý khi sửng dụng bài kiểm tra </a:t>
            </a:r>
            <a:endParaRPr lang="en-US" sz="3200" smtClean="0">
              <a:solidFill>
                <a:srgbClr val="00B050"/>
              </a:solidFill>
              <a:latin typeface="Times New Roman" pitchFamily="18" charset="0"/>
              <a:cs typeface="Times New Roman" pitchFamily="18" charset="0"/>
            </a:endParaRPr>
          </a:p>
          <a:p>
            <a:pPr algn="ctr">
              <a:lnSpc>
                <a:spcPct val="150000"/>
              </a:lnSpc>
            </a:pPr>
            <a:r>
              <a:rPr lang="en-US" sz="3200" smtClean="0">
                <a:solidFill>
                  <a:srgbClr val="00B050"/>
                </a:solidFill>
                <a:latin typeface="Times New Roman" pitchFamily="18" charset="0"/>
                <a:cs typeface="Times New Roman" pitchFamily="18" charset="0"/>
              </a:rPr>
              <a:t>dạng </a:t>
            </a:r>
            <a:r>
              <a:rPr lang="en-US" sz="3200">
                <a:solidFill>
                  <a:srgbClr val="00B050"/>
                </a:solidFill>
                <a:latin typeface="Times New Roman" pitchFamily="18" charset="0"/>
                <a:cs typeface="Times New Roman" pitchFamily="18" charset="0"/>
              </a:rPr>
              <a:t>nối câu</a:t>
            </a:r>
          </a:p>
          <a:p>
            <a:pPr lvl="0">
              <a:lnSpc>
                <a:spcPct val="150000"/>
              </a:lnSpc>
            </a:pPr>
            <a:r>
              <a:rPr lang="en-US" sz="2400" smtClean="0">
                <a:latin typeface="Times New Roman" pitchFamily="18" charset="0"/>
                <a:cs typeface="Times New Roman" pitchFamily="18" charset="0"/>
              </a:rPr>
              <a:t>- Sử </a:t>
            </a:r>
            <a:r>
              <a:rPr lang="en-US" sz="2400">
                <a:latin typeface="Times New Roman" pitchFamily="18" charset="0"/>
                <a:cs typeface="Times New Roman" pitchFamily="18" charset="0"/>
              </a:rPr>
              <a:t>dụng ý và mục phải đồng nhất</a:t>
            </a:r>
          </a:p>
          <a:p>
            <a:pPr lvl="0">
              <a:lnSpc>
                <a:spcPct val="150000"/>
              </a:lnSpc>
            </a:pPr>
            <a:r>
              <a:rPr lang="en-US" sz="2400" smtClean="0">
                <a:latin typeface="Times New Roman" pitchFamily="18" charset="0"/>
                <a:cs typeface="Times New Roman" pitchFamily="18" charset="0"/>
              </a:rPr>
              <a:t>- Có </a:t>
            </a:r>
            <a:r>
              <a:rPr lang="en-US" sz="2400">
                <a:latin typeface="Times New Roman" pitchFamily="18" charset="0"/>
                <a:cs typeface="Times New Roman" pitchFamily="18" charset="0"/>
              </a:rPr>
              <a:t>nhiều ý hơn mục</a:t>
            </a:r>
          </a:p>
          <a:p>
            <a:pPr lvl="0">
              <a:lnSpc>
                <a:spcPct val="150000"/>
              </a:lnSpc>
            </a:pPr>
            <a:r>
              <a:rPr lang="en-US" sz="2400" smtClean="0">
                <a:latin typeface="Times New Roman" pitchFamily="18" charset="0"/>
                <a:cs typeface="Times New Roman" pitchFamily="18" charset="0"/>
              </a:rPr>
              <a:t>- Sắp </a:t>
            </a:r>
            <a:r>
              <a:rPr lang="en-US" sz="2400">
                <a:latin typeface="Times New Roman" pitchFamily="18" charset="0"/>
                <a:cs typeface="Times New Roman" pitchFamily="18" charset="0"/>
              </a:rPr>
              <a:t>xếp các ý và mục theo thứ tự A,B,A hay số </a:t>
            </a:r>
          </a:p>
          <a:p>
            <a:pPr lvl="0">
              <a:lnSpc>
                <a:spcPct val="150000"/>
              </a:lnSpc>
            </a:pPr>
            <a:r>
              <a:rPr lang="en-US" sz="2400" smtClean="0">
                <a:latin typeface="Times New Roman" pitchFamily="18" charset="0"/>
                <a:cs typeface="Times New Roman" pitchFamily="18" charset="0"/>
              </a:rPr>
              <a:t>- Nên </a:t>
            </a:r>
            <a:r>
              <a:rPr lang="en-US" sz="2400">
                <a:latin typeface="Times New Roman" pitchFamily="18" charset="0"/>
                <a:cs typeface="Times New Roman" pitchFamily="18" charset="0"/>
              </a:rPr>
              <a:t>giới hạn số lượng mục </a:t>
            </a:r>
          </a:p>
          <a:p>
            <a:pPr lvl="0">
              <a:lnSpc>
                <a:spcPct val="150000"/>
              </a:lnSpc>
            </a:pPr>
            <a:r>
              <a:rPr lang="en-US" sz="2400" smtClean="0">
                <a:latin typeface="Times New Roman" pitchFamily="18" charset="0"/>
                <a:cs typeface="Times New Roman" pitchFamily="18" charset="0"/>
              </a:rPr>
              <a:t>- Ở </a:t>
            </a:r>
            <a:r>
              <a:rPr lang="en-US" sz="2400">
                <a:latin typeface="Times New Roman" pitchFamily="18" charset="0"/>
                <a:cs typeface="Times New Roman" pitchFamily="18" charset="0"/>
              </a:rPr>
              <a:t>cột B nên đặt câu trả lời ngắn gọn</a:t>
            </a:r>
          </a:p>
          <a:p>
            <a:pPr lvl="0">
              <a:lnSpc>
                <a:spcPct val="150000"/>
              </a:lnSpc>
            </a:pPr>
            <a:r>
              <a:rPr lang="en-US" sz="2400" smtClean="0">
                <a:latin typeface="Times New Roman" pitchFamily="18" charset="0"/>
                <a:cs typeface="Times New Roman" pitchFamily="18" charset="0"/>
              </a:rPr>
              <a:t>- Đưa </a:t>
            </a:r>
            <a:r>
              <a:rPr lang="en-US" sz="2400">
                <a:latin typeface="Times New Roman" pitchFamily="18" charset="0"/>
                <a:cs typeface="Times New Roman" pitchFamily="18" charset="0"/>
              </a:rPr>
              <a:t>ra chỉ dẫn </a:t>
            </a:r>
          </a:p>
          <a:p>
            <a:pPr lvl="0">
              <a:lnSpc>
                <a:spcPct val="150000"/>
              </a:lnSpc>
            </a:pPr>
            <a:r>
              <a:rPr lang="en-US" sz="2400" smtClean="0">
                <a:latin typeface="Times New Roman" pitchFamily="18" charset="0"/>
                <a:cs typeface="Times New Roman" pitchFamily="18" charset="0"/>
              </a:rPr>
              <a:t>- Đặt </a:t>
            </a:r>
            <a:r>
              <a:rPr lang="en-US" sz="2400">
                <a:latin typeface="Times New Roman" pitchFamily="18" charset="0"/>
                <a:cs typeface="Times New Roman" pitchFamily="18" charset="0"/>
              </a:rPr>
              <a:t>các lựa </a:t>
            </a:r>
            <a:r>
              <a:rPr lang="en-US" sz="2400" smtClean="0">
                <a:latin typeface="Times New Roman" pitchFamily="18" charset="0"/>
                <a:cs typeface="Times New Roman" pitchFamily="18" charset="0"/>
              </a:rPr>
              <a:t>chọn </a:t>
            </a:r>
            <a:r>
              <a:rPr lang="en-US" sz="2400">
                <a:latin typeface="Times New Roman" pitchFamily="18" charset="0"/>
                <a:cs typeface="Times New Roman" pitchFamily="18" charset="0"/>
              </a:rPr>
              <a:t>cùng một trang</a:t>
            </a:r>
          </a:p>
          <a:p>
            <a:pPr lvl="0">
              <a:lnSpc>
                <a:spcPct val="150000"/>
              </a:lnSpc>
            </a:pPr>
            <a:r>
              <a:rPr lang="en-US" sz="2400" smtClean="0">
                <a:latin typeface="Times New Roman" pitchFamily="18" charset="0"/>
                <a:cs typeface="Times New Roman" pitchFamily="18" charset="0"/>
              </a:rPr>
              <a:t>- Tránh </a:t>
            </a:r>
            <a:r>
              <a:rPr lang="en-US" sz="2400">
                <a:latin typeface="Times New Roman" pitchFamily="18" charset="0"/>
                <a:cs typeface="Times New Roman" pitchFamily="18" charset="0"/>
              </a:rPr>
              <a:t>đưa ra ý rõ ràng cụ thể</a:t>
            </a:r>
          </a:p>
        </p:txBody>
      </p:sp>
    </p:spTree>
    <p:extLst>
      <p:ext uri="{BB962C8B-B14F-4D97-AF65-F5344CB8AC3E}">
        <p14:creationId xmlns:p14="http://schemas.microsoft.com/office/powerpoint/2010/main" val="16873207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7145" y="838200"/>
            <a:ext cx="8534400" cy="4154984"/>
          </a:xfrm>
          <a:prstGeom prst="rect">
            <a:avLst/>
          </a:prstGeom>
        </p:spPr>
        <p:txBody>
          <a:bodyPr wrap="square">
            <a:spAutoFit/>
          </a:bodyPr>
          <a:lstStyle/>
          <a:p>
            <a:pPr algn="ctr">
              <a:lnSpc>
                <a:spcPct val="150000"/>
              </a:lnSpc>
            </a:pPr>
            <a:r>
              <a:rPr lang="en-US" sz="3200">
                <a:solidFill>
                  <a:srgbClr val="00B050"/>
                </a:solidFill>
                <a:latin typeface="Times New Roman" pitchFamily="18" charset="0"/>
                <a:cs typeface="Times New Roman" pitchFamily="18" charset="0"/>
              </a:rPr>
              <a:t>Bài kiểm tra tự luận</a:t>
            </a:r>
          </a:p>
          <a:p>
            <a:pPr lvl="0">
              <a:lnSpc>
                <a:spcPct val="150000"/>
              </a:lnSpc>
            </a:pPr>
            <a:r>
              <a:rPr lang="en-US" sz="2400" smtClean="0">
                <a:latin typeface="Times New Roman" pitchFamily="18" charset="0"/>
                <a:cs typeface="Times New Roman" pitchFamily="18" charset="0"/>
              </a:rPr>
              <a:t>- Trước </a:t>
            </a:r>
            <a:r>
              <a:rPr lang="en-US" sz="2400">
                <a:latin typeface="Times New Roman" pitchFamily="18" charset="0"/>
                <a:cs typeface="Times New Roman" pitchFamily="18" charset="0"/>
              </a:rPr>
              <a:t>khi viết một vấn đề cần biết chính xác nội dung mà mình viết</a:t>
            </a:r>
          </a:p>
          <a:p>
            <a:pPr lvl="0">
              <a:lnSpc>
                <a:spcPct val="150000"/>
              </a:lnSpc>
            </a:pPr>
            <a:r>
              <a:rPr lang="en-US" sz="2400" smtClean="0">
                <a:latin typeface="Times New Roman" pitchFamily="18" charset="0"/>
                <a:cs typeface="Times New Roman" pitchFamily="18" charset="0"/>
              </a:rPr>
              <a:t>- Bắt </a:t>
            </a:r>
            <a:r>
              <a:rPr lang="en-US" sz="2400">
                <a:latin typeface="Times New Roman" pitchFamily="18" charset="0"/>
                <a:cs typeface="Times New Roman" pitchFamily="18" charset="0"/>
              </a:rPr>
              <a:t>đầu viết bài luận so sánh, tương phản, nêu nguyên nhân, cần nên cho ví dụ và giải thích như thế nào hoặc tại sao.</a:t>
            </a:r>
          </a:p>
          <a:p>
            <a:pPr lvl="0">
              <a:lnSpc>
                <a:spcPct val="150000"/>
              </a:lnSpc>
            </a:pPr>
            <a:r>
              <a:rPr lang="en-US" sz="2400" smtClean="0">
                <a:latin typeface="Times New Roman" pitchFamily="18" charset="0"/>
                <a:cs typeface="Times New Roman" pitchFamily="18" charset="0"/>
              </a:rPr>
              <a:t>- Rõ </a:t>
            </a:r>
            <a:r>
              <a:rPr lang="en-US" sz="2400">
                <a:latin typeface="Times New Roman" pitchFamily="18" charset="0"/>
                <a:cs typeface="Times New Roman" pitchFamily="18" charset="0"/>
              </a:rPr>
              <a:t>ràng, chính xác vấn đề</a:t>
            </a:r>
          </a:p>
          <a:p>
            <a:pPr lvl="0">
              <a:lnSpc>
                <a:spcPct val="150000"/>
              </a:lnSpc>
            </a:pPr>
            <a:r>
              <a:rPr lang="en-US" sz="2400" smtClean="0">
                <a:latin typeface="Times New Roman" pitchFamily="18" charset="0"/>
                <a:cs typeface="Times New Roman" pitchFamily="18" charset="0"/>
              </a:rPr>
              <a:t>- Không </a:t>
            </a:r>
            <a:r>
              <a:rPr lang="en-US" sz="2400">
                <a:latin typeface="Times New Roman" pitchFamily="18" charset="0"/>
                <a:cs typeface="Times New Roman" pitchFamily="18" charset="0"/>
              </a:rPr>
              <a:t>nên đặt quá nhiềucâu hỏi vì thời gian có hạn.</a:t>
            </a:r>
          </a:p>
        </p:txBody>
      </p:sp>
    </p:spTree>
    <p:extLst>
      <p:ext uri="{BB962C8B-B14F-4D97-AF65-F5344CB8AC3E}">
        <p14:creationId xmlns:p14="http://schemas.microsoft.com/office/powerpoint/2010/main" val="336774003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533400"/>
            <a:ext cx="8001000" cy="4708981"/>
          </a:xfrm>
          <a:prstGeom prst="rect">
            <a:avLst/>
          </a:prstGeom>
        </p:spPr>
        <p:txBody>
          <a:bodyPr wrap="square">
            <a:spAutoFit/>
          </a:bodyPr>
          <a:lstStyle/>
          <a:p>
            <a:pPr algn="ctr">
              <a:lnSpc>
                <a:spcPct val="150000"/>
              </a:lnSpc>
            </a:pPr>
            <a:r>
              <a:rPr lang="en-US" sz="3200">
                <a:solidFill>
                  <a:srgbClr val="00B050"/>
                </a:solidFill>
                <a:latin typeface="Times New Roman" pitchFamily="18" charset="0"/>
                <a:cs typeface="Times New Roman" pitchFamily="18" charset="0"/>
              </a:rPr>
              <a:t>Ưu điểm dạng bài kiểm tra tự luận</a:t>
            </a:r>
          </a:p>
          <a:p>
            <a:pPr lvl="0">
              <a:lnSpc>
                <a:spcPct val="150000"/>
              </a:lnSpc>
            </a:pPr>
            <a:r>
              <a:rPr lang="en-US" sz="2400" smtClean="0">
                <a:latin typeface="Times New Roman" pitchFamily="18" charset="0"/>
                <a:cs typeface="Times New Roman" pitchFamily="18" charset="0"/>
              </a:rPr>
              <a:t>- Cho </a:t>
            </a:r>
            <a:r>
              <a:rPr lang="en-US" sz="2400">
                <a:latin typeface="Times New Roman" pitchFamily="18" charset="0"/>
                <a:cs typeface="Times New Roman" pitchFamily="18" charset="0"/>
              </a:rPr>
              <a:t>sinh viên tự do làm bài trong giới hạn thời gian</a:t>
            </a:r>
          </a:p>
          <a:p>
            <a:pPr lvl="0">
              <a:lnSpc>
                <a:spcPct val="150000"/>
              </a:lnSpc>
            </a:pPr>
            <a:r>
              <a:rPr lang="en-US" sz="2400" smtClean="0">
                <a:latin typeface="Times New Roman" pitchFamily="18" charset="0"/>
                <a:cs typeface="Times New Roman" pitchFamily="18" charset="0"/>
              </a:rPr>
              <a:t>- Loại </a:t>
            </a:r>
            <a:r>
              <a:rPr lang="en-US" sz="2400">
                <a:latin typeface="Times New Roman" pitchFamily="18" charset="0"/>
                <a:cs typeface="Times New Roman" pitchFamily="18" charset="0"/>
              </a:rPr>
              <a:t>bỏ khả năng suy đoán</a:t>
            </a:r>
          </a:p>
          <a:p>
            <a:pPr lvl="0">
              <a:lnSpc>
                <a:spcPct val="150000"/>
              </a:lnSpc>
            </a:pPr>
            <a:r>
              <a:rPr lang="en-US" sz="2400" smtClean="0">
                <a:latin typeface="Times New Roman" pitchFamily="18" charset="0"/>
                <a:cs typeface="Times New Roman" pitchFamily="18" charset="0"/>
              </a:rPr>
              <a:t>- Có </a:t>
            </a:r>
            <a:r>
              <a:rPr lang="en-US" sz="2400">
                <a:latin typeface="Times New Roman" pitchFamily="18" charset="0"/>
                <a:cs typeface="Times New Roman" pitchFamily="18" charset="0"/>
              </a:rPr>
              <a:t>thể tổ chức cho nhóm làm bài</a:t>
            </a:r>
          </a:p>
          <a:p>
            <a:pPr lvl="0">
              <a:lnSpc>
                <a:spcPct val="150000"/>
              </a:lnSpc>
            </a:pPr>
            <a:r>
              <a:rPr lang="en-US" sz="2400" smtClean="0">
                <a:latin typeface="Times New Roman" pitchFamily="18" charset="0"/>
                <a:cs typeface="Times New Roman" pitchFamily="18" charset="0"/>
              </a:rPr>
              <a:t>- Giảm </a:t>
            </a:r>
            <a:r>
              <a:rPr lang="en-US" sz="2400">
                <a:latin typeface="Times New Roman" pitchFamily="18" charset="0"/>
                <a:cs typeface="Times New Roman" pitchFamily="18" charset="0"/>
              </a:rPr>
              <a:t>thời gian tổ chức</a:t>
            </a:r>
          </a:p>
          <a:p>
            <a:pPr lvl="0">
              <a:lnSpc>
                <a:spcPct val="150000"/>
              </a:lnSpc>
            </a:pPr>
            <a:r>
              <a:rPr lang="en-US" sz="2400" smtClean="0">
                <a:latin typeface="Times New Roman" pitchFamily="18" charset="0"/>
                <a:cs typeface="Times New Roman" pitchFamily="18" charset="0"/>
              </a:rPr>
              <a:t>- Có </a:t>
            </a:r>
            <a:r>
              <a:rPr lang="en-US" sz="2400">
                <a:latin typeface="Times New Roman" pitchFamily="18" charset="0"/>
                <a:cs typeface="Times New Roman" pitchFamily="18" charset="0"/>
              </a:rPr>
              <a:t>thể đánh giá suy nghĩ khác nhau</a:t>
            </a:r>
          </a:p>
          <a:p>
            <a:pPr lvl="0">
              <a:lnSpc>
                <a:spcPct val="150000"/>
              </a:lnSpc>
            </a:pPr>
            <a:r>
              <a:rPr lang="en-US" sz="2400" smtClean="0">
                <a:latin typeface="Times New Roman" pitchFamily="18" charset="0"/>
                <a:cs typeface="Times New Roman" pitchFamily="18" charset="0"/>
              </a:rPr>
              <a:t>- Khó </a:t>
            </a:r>
            <a:r>
              <a:rPr lang="en-US" sz="2400">
                <a:latin typeface="Times New Roman" pitchFamily="18" charset="0"/>
                <a:cs typeface="Times New Roman" pitchFamily="18" charset="0"/>
              </a:rPr>
              <a:t>cho điểm khách quan</a:t>
            </a:r>
          </a:p>
          <a:p>
            <a:pPr lvl="0">
              <a:lnSpc>
                <a:spcPct val="150000"/>
              </a:lnSpc>
            </a:pPr>
            <a:r>
              <a:rPr lang="en-US" sz="2400" smtClean="0">
                <a:latin typeface="Times New Roman" pitchFamily="18" charset="0"/>
                <a:cs typeface="Times New Roman" pitchFamily="18" charset="0"/>
              </a:rPr>
              <a:t>- Đánh </a:t>
            </a:r>
            <a:r>
              <a:rPr lang="en-US" sz="2400">
                <a:latin typeface="Times New Roman" pitchFamily="18" charset="0"/>
                <a:cs typeface="Times New Roman" pitchFamily="18" charset="0"/>
              </a:rPr>
              <a:t>giá được giới hạn kiến thức tổng quan của sinh viên</a:t>
            </a:r>
          </a:p>
        </p:txBody>
      </p:sp>
    </p:spTree>
    <p:extLst>
      <p:ext uri="{BB962C8B-B14F-4D97-AF65-F5344CB8AC3E}">
        <p14:creationId xmlns:p14="http://schemas.microsoft.com/office/powerpoint/2010/main" val="7610273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71600" y="1032164"/>
            <a:ext cx="6781800" cy="3785652"/>
          </a:xfrm>
          <a:prstGeom prst="rect">
            <a:avLst/>
          </a:prstGeom>
        </p:spPr>
        <p:txBody>
          <a:bodyPr wrap="square">
            <a:spAutoFit/>
          </a:bodyPr>
          <a:lstStyle/>
          <a:p>
            <a:pPr algn="ctr">
              <a:lnSpc>
                <a:spcPct val="150000"/>
              </a:lnSpc>
            </a:pPr>
            <a:r>
              <a:rPr lang="en-US" sz="3200">
                <a:solidFill>
                  <a:srgbClr val="00B050"/>
                </a:solidFill>
                <a:latin typeface="Times New Roman" pitchFamily="18" charset="0"/>
                <a:cs typeface="Times New Roman" pitchFamily="18" charset="0"/>
              </a:rPr>
              <a:t>Nhược điểm dạng bài kiểm tra tự </a:t>
            </a:r>
            <a:r>
              <a:rPr lang="en-US" sz="3200" smtClean="0">
                <a:solidFill>
                  <a:srgbClr val="00B050"/>
                </a:solidFill>
                <a:latin typeface="Times New Roman" pitchFamily="18" charset="0"/>
                <a:cs typeface="Times New Roman" pitchFamily="18" charset="0"/>
              </a:rPr>
              <a:t>luận</a:t>
            </a:r>
          </a:p>
          <a:p>
            <a:pPr algn="ctr">
              <a:lnSpc>
                <a:spcPct val="150000"/>
              </a:lnSpc>
            </a:pPr>
            <a:endParaRPr lang="en-US" sz="3200">
              <a:solidFill>
                <a:srgbClr val="00B050"/>
              </a:solidFill>
              <a:latin typeface="Times New Roman" pitchFamily="18" charset="0"/>
              <a:cs typeface="Times New Roman" pitchFamily="18" charset="0"/>
            </a:endParaRPr>
          </a:p>
          <a:p>
            <a:pPr lvl="0">
              <a:lnSpc>
                <a:spcPct val="150000"/>
              </a:lnSpc>
            </a:pPr>
            <a:r>
              <a:rPr lang="en-US" sz="2400" smtClean="0">
                <a:latin typeface="Times New Roman" pitchFamily="18" charset="0"/>
                <a:cs typeface="Times New Roman" pitchFamily="18" charset="0"/>
              </a:rPr>
              <a:t>- Tốn </a:t>
            </a:r>
            <a:r>
              <a:rPr lang="en-US" sz="2400">
                <a:latin typeface="Times New Roman" pitchFamily="18" charset="0"/>
                <a:cs typeface="Times New Roman" pitchFamily="18" charset="0"/>
              </a:rPr>
              <a:t>thời gian cả thầy và trò</a:t>
            </a:r>
          </a:p>
          <a:p>
            <a:pPr lvl="0">
              <a:lnSpc>
                <a:spcPct val="150000"/>
              </a:lnSpc>
            </a:pPr>
            <a:r>
              <a:rPr lang="en-US" sz="2400" smtClean="0">
                <a:latin typeface="Times New Roman" pitchFamily="18" charset="0"/>
                <a:cs typeface="Times New Roman" pitchFamily="18" charset="0"/>
              </a:rPr>
              <a:t>- Câu </a:t>
            </a:r>
            <a:r>
              <a:rPr lang="en-US" sz="2400">
                <a:latin typeface="Times New Roman" pitchFamily="18" charset="0"/>
                <a:cs typeface="Times New Roman" pitchFamily="18" charset="0"/>
              </a:rPr>
              <a:t>trả lời lệ thuộc nên đơn giản</a:t>
            </a:r>
          </a:p>
          <a:p>
            <a:pPr lvl="0">
              <a:lnSpc>
                <a:spcPct val="150000"/>
              </a:lnSpc>
            </a:pPr>
            <a:r>
              <a:rPr lang="en-US" sz="2400" smtClean="0">
                <a:latin typeface="Times New Roman" pitchFamily="18" charset="0"/>
                <a:cs typeface="Times New Roman" pitchFamily="18" charset="0"/>
              </a:rPr>
              <a:t>- Hầu </a:t>
            </a:r>
            <a:r>
              <a:rPr lang="en-US" sz="2400">
                <a:latin typeface="Times New Roman" pitchFamily="18" charset="0"/>
                <a:cs typeface="Times New Roman" pitchFamily="18" charset="0"/>
              </a:rPr>
              <a:t>hết yêu cầu nhớ nhiều</a:t>
            </a:r>
          </a:p>
          <a:p>
            <a:pPr lvl="0">
              <a:lnSpc>
                <a:spcPct val="150000"/>
              </a:lnSpc>
            </a:pPr>
            <a:r>
              <a:rPr lang="en-US" sz="2400" smtClean="0">
                <a:latin typeface="Times New Roman" pitchFamily="18" charset="0"/>
                <a:cs typeface="Times New Roman" pitchFamily="18" charset="0"/>
              </a:rPr>
              <a:t>- Viết </a:t>
            </a:r>
            <a:r>
              <a:rPr lang="en-US" sz="2400">
                <a:latin typeface="Times New Roman" pitchFamily="18" charset="0"/>
                <a:cs typeface="Times New Roman" pitchFamily="18" charset="0"/>
              </a:rPr>
              <a:t>phải chính xác</a:t>
            </a:r>
          </a:p>
        </p:txBody>
      </p:sp>
    </p:spTree>
    <p:extLst>
      <p:ext uri="{BB962C8B-B14F-4D97-AF65-F5344CB8AC3E}">
        <p14:creationId xmlns:p14="http://schemas.microsoft.com/office/powerpoint/2010/main" val="285344945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048000"/>
            <a:ext cx="9525000" cy="1143000"/>
          </a:xfrm>
        </p:spPr>
        <p:txBody>
          <a:bodyPr>
            <a:normAutofit fontScale="90000"/>
          </a:bodyPr>
          <a:lstStyle/>
          <a:p>
            <a:pPr marL="0" indent="0" algn="ctr">
              <a:buNone/>
            </a:pPr>
            <a:r>
              <a:rPr lang="en-US" sz="6000" b="1" i="1" smtClean="0">
                <a:solidFill>
                  <a:srgbClr val="0070C0"/>
                </a:solidFill>
                <a:latin typeface="Times New Roman" pitchFamily="18" charset="0"/>
                <a:cs typeface="Times New Roman" pitchFamily="18" charset="0"/>
              </a:rPr>
              <a:t>THANKS  FOR </a:t>
            </a:r>
            <a:r>
              <a:rPr lang="en-US" sz="6000" b="1" i="1" smtClean="0">
                <a:solidFill>
                  <a:srgbClr val="0070C0"/>
                </a:solidFill>
                <a:latin typeface="Times New Roman" pitchFamily="18" charset="0"/>
                <a:cs typeface="Times New Roman" pitchFamily="18" charset="0"/>
              </a:rPr>
              <a:t/>
            </a:r>
            <a:br>
              <a:rPr lang="en-US" sz="6000" b="1" i="1" smtClean="0">
                <a:solidFill>
                  <a:srgbClr val="0070C0"/>
                </a:solidFill>
                <a:latin typeface="Times New Roman" pitchFamily="18" charset="0"/>
                <a:cs typeface="Times New Roman" pitchFamily="18" charset="0"/>
              </a:rPr>
            </a:br>
            <a:r>
              <a:rPr lang="en-US" sz="6000" b="1" i="1" smtClean="0">
                <a:solidFill>
                  <a:srgbClr val="0070C0"/>
                </a:solidFill>
                <a:latin typeface="Times New Roman" pitchFamily="18" charset="0"/>
                <a:cs typeface="Times New Roman" pitchFamily="18" charset="0"/>
              </a:rPr>
              <a:t>YOUR  ATTENTION  !</a:t>
            </a:r>
            <a:br>
              <a:rPr lang="en-US" sz="6000" b="1" i="1" smtClean="0">
                <a:solidFill>
                  <a:srgbClr val="0070C0"/>
                </a:solidFill>
                <a:latin typeface="Times New Roman" pitchFamily="18" charset="0"/>
                <a:cs typeface="Times New Roman" pitchFamily="18" charset="0"/>
              </a:rPr>
            </a:br>
            <a:endParaRPr lang="en-US" sz="6000" b="1" i="1">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18999303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81000"/>
            <a:ext cx="371000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609600" y="387926"/>
            <a:ext cx="7620000" cy="5016758"/>
          </a:xfrm>
          <a:prstGeom prst="rect">
            <a:avLst/>
          </a:prstGeom>
          <a:solidFill>
            <a:schemeClr val="bg1"/>
          </a:solidFill>
        </p:spPr>
        <p:txBody>
          <a:bodyPr wrap="square">
            <a:spAutoFit/>
          </a:bodyPr>
          <a:lstStyle/>
          <a:p>
            <a:r>
              <a:rPr lang="en-US" sz="3200" b="1" smtClean="0">
                <a:solidFill>
                  <a:srgbClr val="00B050"/>
                </a:solidFill>
                <a:latin typeface="Times New Roman" pitchFamily="18" charset="0"/>
                <a:cs typeface="Times New Roman" pitchFamily="18" charset="0"/>
              </a:rPr>
              <a:t>	</a:t>
            </a:r>
            <a:r>
              <a:rPr lang="en-US" sz="2400" b="1">
                <a:solidFill>
                  <a:srgbClr val="FFC000"/>
                </a:solidFill>
                <a:latin typeface="Times New Roman" pitchFamily="18" charset="0"/>
                <a:cs typeface="Times New Roman" pitchFamily="18" charset="0"/>
              </a:rPr>
              <a:t>PHƯƠNG PHÁP ĐÁNH </a:t>
            </a:r>
            <a:r>
              <a:rPr lang="en-US" sz="2400" b="1" smtClean="0">
                <a:solidFill>
                  <a:srgbClr val="FFC000"/>
                </a:solidFill>
                <a:latin typeface="Times New Roman" pitchFamily="18" charset="0"/>
                <a:cs typeface="Times New Roman" pitchFamily="18" charset="0"/>
              </a:rPr>
              <a:t>GIÁ</a:t>
            </a:r>
          </a:p>
          <a:p>
            <a:endParaRPr lang="en-US" sz="2400" b="1" smtClean="0">
              <a:solidFill>
                <a:srgbClr val="FFC000"/>
              </a:solidFill>
              <a:latin typeface="Times New Roman" pitchFamily="18" charset="0"/>
              <a:cs typeface="Times New Roman" pitchFamily="18" charset="0"/>
            </a:endParaRPr>
          </a:p>
          <a:p>
            <a:endParaRPr lang="en-US" sz="2400" b="1" smtClean="0">
              <a:solidFill>
                <a:srgbClr val="FFC000"/>
              </a:solidFill>
              <a:latin typeface="Times New Roman" pitchFamily="18" charset="0"/>
              <a:cs typeface="Times New Roman" pitchFamily="18" charset="0"/>
            </a:endParaRPr>
          </a:p>
          <a:p>
            <a:r>
              <a:rPr lang="en-US" sz="2400" b="1" smtClean="0">
                <a:solidFill>
                  <a:srgbClr val="0070C0"/>
                </a:solidFill>
                <a:latin typeface="Times New Roman" pitchFamily="18" charset="0"/>
                <a:cs typeface="Times New Roman" pitchFamily="18" charset="0"/>
              </a:rPr>
              <a:t>Đánh giá thời gian thực </a:t>
            </a:r>
          </a:p>
          <a:p>
            <a:r>
              <a:rPr lang="en-US" sz="2400" b="1" smtClean="0">
                <a:solidFill>
                  <a:srgbClr val="0070C0"/>
                </a:solidFill>
                <a:latin typeface="Times New Roman" pitchFamily="18" charset="0"/>
                <a:cs typeface="Times New Roman" pitchFamily="18" charset="0"/>
              </a:rPr>
              <a:t>- Quan sát hoạt động </a:t>
            </a:r>
          </a:p>
          <a:p>
            <a:r>
              <a:rPr lang="en-US" sz="2400" b="1" smtClean="0">
                <a:solidFill>
                  <a:srgbClr val="0070C0"/>
                </a:solidFill>
                <a:latin typeface="Times New Roman" pitchFamily="18" charset="0"/>
                <a:cs typeface="Times New Roman" pitchFamily="18" charset="0"/>
              </a:rPr>
              <a:t>- Bản báo cáo </a:t>
            </a:r>
            <a:endParaRPr lang="en-US" sz="2400" b="1">
              <a:solidFill>
                <a:srgbClr val="0070C0"/>
              </a:solidFill>
              <a:latin typeface="Times New Roman" pitchFamily="18" charset="0"/>
              <a:cs typeface="Times New Roman" pitchFamily="18" charset="0"/>
            </a:endParaRPr>
          </a:p>
          <a:p>
            <a:endParaRPr lang="en-US" sz="2400" b="1" smtClean="0">
              <a:solidFill>
                <a:srgbClr val="0070C0"/>
              </a:solidFill>
              <a:latin typeface="Times New Roman" pitchFamily="18" charset="0"/>
              <a:cs typeface="Times New Roman" pitchFamily="18" charset="0"/>
            </a:endParaRPr>
          </a:p>
          <a:p>
            <a:endParaRPr lang="en-US" sz="2400" b="1" smtClean="0">
              <a:solidFill>
                <a:srgbClr val="0070C0"/>
              </a:solidFill>
              <a:latin typeface="Times New Roman" pitchFamily="18" charset="0"/>
              <a:cs typeface="Times New Roman" pitchFamily="18" charset="0"/>
            </a:endParaRPr>
          </a:p>
          <a:p>
            <a:r>
              <a:rPr lang="en-US" sz="2400" b="1" smtClean="0">
                <a:solidFill>
                  <a:srgbClr val="0070C0"/>
                </a:solidFill>
                <a:latin typeface="Times New Roman" pitchFamily="18" charset="0"/>
                <a:cs typeface="Times New Roman" pitchFamily="18" charset="0"/>
              </a:rPr>
              <a:t>			Đánh giá công việc</a:t>
            </a:r>
          </a:p>
          <a:p>
            <a:r>
              <a:rPr lang="en-US" sz="2400" b="1" smtClean="0">
                <a:solidFill>
                  <a:srgbClr val="0070C0"/>
                </a:solidFill>
                <a:latin typeface="Times New Roman" pitchFamily="18" charset="0"/>
                <a:cs typeface="Times New Roman" pitchFamily="18" charset="0"/>
              </a:rPr>
              <a:t>				- Minh chứng</a:t>
            </a:r>
          </a:p>
          <a:p>
            <a:r>
              <a:rPr lang="en-US" sz="2400" b="1" smtClean="0">
                <a:solidFill>
                  <a:srgbClr val="0070C0"/>
                </a:solidFill>
                <a:latin typeface="Times New Roman" pitchFamily="18" charset="0"/>
                <a:cs typeface="Times New Roman" pitchFamily="18" charset="0"/>
              </a:rPr>
              <a:t>				- Kế hoạch</a:t>
            </a:r>
          </a:p>
          <a:p>
            <a:r>
              <a:rPr lang="en-US" sz="2400" b="1" smtClean="0">
                <a:solidFill>
                  <a:srgbClr val="0070C0"/>
                </a:solidFill>
                <a:latin typeface="Times New Roman" pitchFamily="18" charset="0"/>
                <a:cs typeface="Times New Roman" pitchFamily="18" charset="0"/>
              </a:rPr>
              <a:t>				- Vai trò</a:t>
            </a:r>
          </a:p>
          <a:p>
            <a:endParaRPr lang="en-US" sz="2400" b="1">
              <a:solidFill>
                <a:srgbClr val="FFC000"/>
              </a:solidFill>
              <a:latin typeface="Times New Roman" pitchFamily="18" charset="0"/>
              <a:cs typeface="Times New Roman" pitchFamily="18" charset="0"/>
            </a:endParaRPr>
          </a:p>
        </p:txBody>
      </p:sp>
    </p:spTree>
    <p:extLst>
      <p:ext uri="{BB962C8B-B14F-4D97-AF65-F5344CB8AC3E}">
        <p14:creationId xmlns:p14="http://schemas.microsoft.com/office/powerpoint/2010/main" val="21293424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09800" y="381000"/>
            <a:ext cx="4096634" cy="461665"/>
          </a:xfrm>
          <a:prstGeom prst="rect">
            <a:avLst/>
          </a:prstGeom>
        </p:spPr>
        <p:txBody>
          <a:bodyPr wrap="none">
            <a:spAutoFit/>
          </a:bodyPr>
          <a:lstStyle/>
          <a:p>
            <a:r>
              <a:rPr lang="en-US" sz="2400" b="1">
                <a:solidFill>
                  <a:srgbClr val="FFC000"/>
                </a:solidFill>
                <a:latin typeface="Times New Roman" pitchFamily="18" charset="0"/>
                <a:cs typeface="Times New Roman" pitchFamily="18" charset="0"/>
              </a:rPr>
              <a:t>PHƯƠNG PHÁP ĐÁNH GIÁ</a:t>
            </a:r>
            <a:endParaRPr lang="en-US" sz="2400"/>
          </a:p>
        </p:txBody>
      </p:sp>
      <p:graphicFrame>
        <p:nvGraphicFramePr>
          <p:cNvPr id="3" name="Table 2"/>
          <p:cNvGraphicFramePr>
            <a:graphicFrameLocks noGrp="1"/>
          </p:cNvGraphicFramePr>
          <p:nvPr>
            <p:extLst>
              <p:ext uri="{D42A27DB-BD31-4B8C-83A1-F6EECF244321}">
                <p14:modId xmlns:p14="http://schemas.microsoft.com/office/powerpoint/2010/main" val="1022528240"/>
              </p:ext>
            </p:extLst>
          </p:nvPr>
        </p:nvGraphicFramePr>
        <p:xfrm>
          <a:off x="1066800" y="1524000"/>
          <a:ext cx="6857999" cy="3269189"/>
        </p:xfrm>
        <a:graphic>
          <a:graphicData uri="http://schemas.openxmlformats.org/drawingml/2006/table">
            <a:tbl>
              <a:tblPr firstRow="1" firstCol="1" bandRow="1">
                <a:tableStyleId>{5C22544A-7EE6-4342-B048-85BDC9FD1C3A}</a:tableStyleId>
              </a:tblPr>
              <a:tblGrid>
                <a:gridCol w="1954161"/>
                <a:gridCol w="2451919"/>
                <a:gridCol w="2451919"/>
              </a:tblGrid>
              <a:tr h="815549">
                <a:tc>
                  <a:txBody>
                    <a:bodyPr/>
                    <a:lstStyle/>
                    <a:p>
                      <a:pPr marL="0" marR="0" algn="ctr">
                        <a:lnSpc>
                          <a:spcPct val="115000"/>
                        </a:lnSpc>
                        <a:spcBef>
                          <a:spcPts val="0"/>
                        </a:spcBef>
                        <a:spcAft>
                          <a:spcPts val="0"/>
                        </a:spcAft>
                      </a:pPr>
                      <a:r>
                        <a:rPr lang="en-US" sz="2000">
                          <a:effectLst/>
                        </a:rPr>
                        <a:t>Phương pháp đánh giá</a:t>
                      </a:r>
                      <a:endParaRPr lang="en-US" sz="20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a:effectLst/>
                        </a:rPr>
                        <a:t>Mô tả</a:t>
                      </a:r>
                      <a:endParaRPr lang="en-US" sz="20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a:effectLst/>
                        </a:rPr>
                        <a:t>Công cụ</a:t>
                      </a:r>
                      <a:endParaRPr lang="en-US" sz="2000">
                        <a:effectLst/>
                        <a:latin typeface="Calibri"/>
                        <a:ea typeface="Calibri"/>
                        <a:cs typeface="Times New Roman"/>
                      </a:endParaRPr>
                    </a:p>
                  </a:txBody>
                  <a:tcPr marL="68580" marR="68580" marT="0" marB="0"/>
                </a:tc>
              </a:tr>
              <a:tr h="2080051">
                <a:tc>
                  <a:txBody>
                    <a:bodyPr/>
                    <a:lstStyle/>
                    <a:p>
                      <a:pPr marL="0" marR="0">
                        <a:lnSpc>
                          <a:spcPct val="115000"/>
                        </a:lnSpc>
                        <a:spcBef>
                          <a:spcPts val="0"/>
                        </a:spcBef>
                        <a:spcAft>
                          <a:spcPts val="0"/>
                        </a:spcAft>
                      </a:pPr>
                      <a:r>
                        <a:rPr lang="en-US" sz="2000">
                          <a:effectLst/>
                        </a:rPr>
                        <a:t>Quan sát nơi làm việc</a:t>
                      </a:r>
                      <a:endParaRPr lang="en-US" sz="20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Ứng viên đảm nhận những công việc thực ở nơi làm việc và minh họa qui trình hoặc các bước sản xuất sản phẩm </a:t>
                      </a:r>
                      <a:endParaRPr lang="en-US" sz="20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-Hướng dẫn ứng viên</a:t>
                      </a:r>
                    </a:p>
                    <a:p>
                      <a:pPr marL="0" marR="0">
                        <a:lnSpc>
                          <a:spcPct val="115000"/>
                        </a:lnSpc>
                        <a:spcBef>
                          <a:spcPts val="0"/>
                        </a:spcBef>
                        <a:spcAft>
                          <a:spcPts val="0"/>
                        </a:spcAft>
                      </a:pPr>
                      <a:r>
                        <a:rPr lang="en-US" sz="2000">
                          <a:effectLst/>
                        </a:rPr>
                        <a:t>-Quan sát bảng liệt kê mục cần kiểm tra</a:t>
                      </a:r>
                    </a:p>
                    <a:p>
                      <a:pPr marL="0" marR="0">
                        <a:lnSpc>
                          <a:spcPct val="115000"/>
                        </a:lnSpc>
                        <a:spcBef>
                          <a:spcPts val="0"/>
                        </a:spcBef>
                        <a:spcAft>
                          <a:spcPts val="0"/>
                        </a:spcAft>
                      </a:pPr>
                      <a:r>
                        <a:rPr lang="en-US" sz="2000">
                          <a:effectLst/>
                        </a:rPr>
                        <a:t>-Mô tả năng lực thực hiện</a:t>
                      </a:r>
                      <a:endParaRPr lang="en-US" sz="200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16551655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322859734"/>
              </p:ext>
            </p:extLst>
          </p:nvPr>
        </p:nvGraphicFramePr>
        <p:xfrm>
          <a:off x="1295400" y="1981200"/>
          <a:ext cx="7086600" cy="3276600"/>
        </p:xfrm>
        <a:graphic>
          <a:graphicData uri="http://schemas.openxmlformats.org/drawingml/2006/table">
            <a:tbl>
              <a:tblPr firstRow="1" firstCol="1" bandRow="1">
                <a:tableStyleId>{5C22544A-7EE6-4342-B048-85BDC9FD1C3A}</a:tableStyleId>
              </a:tblPr>
              <a:tblGrid>
                <a:gridCol w="2019300"/>
                <a:gridCol w="2533650"/>
                <a:gridCol w="2533650"/>
              </a:tblGrid>
              <a:tr h="1080119">
                <a:tc>
                  <a:txBody>
                    <a:bodyPr/>
                    <a:lstStyle/>
                    <a:p>
                      <a:pPr marL="0" marR="0" algn="ctr">
                        <a:lnSpc>
                          <a:spcPct val="115000"/>
                        </a:lnSpc>
                        <a:spcBef>
                          <a:spcPts val="0"/>
                        </a:spcBef>
                        <a:spcAft>
                          <a:spcPts val="0"/>
                        </a:spcAft>
                      </a:pPr>
                      <a:r>
                        <a:rPr lang="en-US" sz="2000">
                          <a:effectLst/>
                        </a:rPr>
                        <a:t>Phương pháp đánh giá</a:t>
                      </a:r>
                      <a:endParaRPr lang="en-US" sz="20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a:effectLst/>
                        </a:rPr>
                        <a:t>Mô tả</a:t>
                      </a:r>
                      <a:endParaRPr lang="en-US" sz="2000">
                        <a:effectLst/>
                        <a:latin typeface="Calibri"/>
                        <a:ea typeface="Calibri"/>
                        <a:cs typeface="Times New Roman"/>
                      </a:endParaRPr>
                    </a:p>
                  </a:txBody>
                  <a:tcPr marL="68580" marR="68580" marT="0" marB="0"/>
                </a:tc>
                <a:tc>
                  <a:txBody>
                    <a:bodyPr/>
                    <a:lstStyle/>
                    <a:p>
                      <a:pPr marL="0" marR="0" algn="ctr">
                        <a:lnSpc>
                          <a:spcPct val="115000"/>
                        </a:lnSpc>
                        <a:spcBef>
                          <a:spcPts val="0"/>
                        </a:spcBef>
                        <a:spcAft>
                          <a:spcPts val="0"/>
                        </a:spcAft>
                      </a:pPr>
                      <a:r>
                        <a:rPr lang="en-US" sz="2000">
                          <a:effectLst/>
                        </a:rPr>
                        <a:t>Công cụ</a:t>
                      </a:r>
                      <a:endParaRPr lang="en-US" sz="2000">
                        <a:effectLst/>
                        <a:latin typeface="Calibri"/>
                        <a:ea typeface="Calibri"/>
                        <a:cs typeface="Times New Roman"/>
                      </a:endParaRPr>
                    </a:p>
                  </a:txBody>
                  <a:tcPr marL="68580" marR="68580" marT="0" marB="0"/>
                </a:tc>
              </a:tr>
              <a:tr h="2196481">
                <a:tc>
                  <a:txBody>
                    <a:bodyPr/>
                    <a:lstStyle/>
                    <a:p>
                      <a:pPr marL="0" marR="0">
                        <a:lnSpc>
                          <a:spcPct val="115000"/>
                        </a:lnSpc>
                        <a:spcBef>
                          <a:spcPts val="0"/>
                        </a:spcBef>
                        <a:spcAft>
                          <a:spcPts val="0"/>
                        </a:spcAft>
                      </a:pPr>
                      <a:r>
                        <a:rPr lang="en-US" sz="2000">
                          <a:effectLst/>
                        </a:rPr>
                        <a:t>Quan sát mô phỏng môi trường làm việc</a:t>
                      </a:r>
                      <a:endParaRPr lang="en-US" sz="20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Ngoại trừ những tình huống ở nơi làm việc được mô phỏng</a:t>
                      </a:r>
                      <a:endParaRPr lang="en-US" sz="20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2000">
                          <a:effectLst/>
                        </a:rPr>
                        <a:t>-Hướng dẫn ứng viên</a:t>
                      </a:r>
                    </a:p>
                    <a:p>
                      <a:pPr marL="0" marR="0">
                        <a:lnSpc>
                          <a:spcPct val="115000"/>
                        </a:lnSpc>
                        <a:spcBef>
                          <a:spcPts val="0"/>
                        </a:spcBef>
                        <a:spcAft>
                          <a:spcPts val="0"/>
                        </a:spcAft>
                      </a:pPr>
                      <a:r>
                        <a:rPr lang="en-US" sz="2000">
                          <a:effectLst/>
                        </a:rPr>
                        <a:t>-Quan sát bảng liệt kê mục cần kiểm tra</a:t>
                      </a:r>
                    </a:p>
                    <a:p>
                      <a:pPr marL="0" marR="0">
                        <a:lnSpc>
                          <a:spcPct val="115000"/>
                        </a:lnSpc>
                        <a:spcBef>
                          <a:spcPts val="0"/>
                        </a:spcBef>
                        <a:spcAft>
                          <a:spcPts val="0"/>
                        </a:spcAft>
                      </a:pPr>
                      <a:r>
                        <a:rPr lang="en-US" sz="2000">
                          <a:effectLst/>
                        </a:rPr>
                        <a:t>-Mô tả năng lực thực hiện</a:t>
                      </a:r>
                      <a:endParaRPr lang="en-US" sz="2000">
                        <a:effectLst/>
                        <a:latin typeface="Calibri"/>
                        <a:ea typeface="Calibri"/>
                        <a:cs typeface="Times New Roman"/>
                      </a:endParaRPr>
                    </a:p>
                  </a:txBody>
                  <a:tcPr marL="68580" marR="68580" marT="0" marB="0"/>
                </a:tc>
              </a:tr>
            </a:tbl>
          </a:graphicData>
        </a:graphic>
      </p:graphicFrame>
      <p:sp>
        <p:nvSpPr>
          <p:cNvPr id="4" name="Rectangle 3"/>
          <p:cNvSpPr/>
          <p:nvPr/>
        </p:nvSpPr>
        <p:spPr>
          <a:xfrm>
            <a:off x="2237509" y="611832"/>
            <a:ext cx="4096634" cy="461665"/>
          </a:xfrm>
          <a:prstGeom prst="rect">
            <a:avLst/>
          </a:prstGeom>
        </p:spPr>
        <p:txBody>
          <a:bodyPr wrap="none">
            <a:spAutoFit/>
          </a:bodyPr>
          <a:lstStyle/>
          <a:p>
            <a:r>
              <a:rPr lang="en-US" sz="2400" b="1">
                <a:solidFill>
                  <a:srgbClr val="FFC000"/>
                </a:solidFill>
                <a:latin typeface="Times New Roman" pitchFamily="18" charset="0"/>
                <a:cs typeface="Times New Roman" pitchFamily="18" charset="0"/>
              </a:rPr>
              <a:t>PHƯƠNG PHÁP ĐÁNH GIÁ</a:t>
            </a:r>
            <a:endParaRPr lang="en-US" sz="2400"/>
          </a:p>
        </p:txBody>
      </p:sp>
    </p:spTree>
    <p:extLst>
      <p:ext uri="{BB962C8B-B14F-4D97-AF65-F5344CB8AC3E}">
        <p14:creationId xmlns:p14="http://schemas.microsoft.com/office/powerpoint/2010/main" val="38413075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485516345"/>
              </p:ext>
            </p:extLst>
          </p:nvPr>
        </p:nvGraphicFramePr>
        <p:xfrm>
          <a:off x="457200" y="685800"/>
          <a:ext cx="7467600" cy="4191000"/>
        </p:xfrm>
        <a:graphic>
          <a:graphicData uri="http://schemas.openxmlformats.org/drawingml/2006/table">
            <a:tbl>
              <a:tblPr firstRow="1" firstCol="1" bandRow="1">
                <a:tableStyleId>{5C22544A-7EE6-4342-B048-85BDC9FD1C3A}</a:tableStyleId>
              </a:tblPr>
              <a:tblGrid>
                <a:gridCol w="2489200"/>
                <a:gridCol w="2489200"/>
                <a:gridCol w="2489200"/>
              </a:tblGrid>
              <a:tr h="745905">
                <a:tc>
                  <a:txBody>
                    <a:bodyPr/>
                    <a:lstStyle/>
                    <a:p>
                      <a:pPr marL="0" marR="0" algn="ctr">
                        <a:lnSpc>
                          <a:spcPct val="115000"/>
                        </a:lnSpc>
                        <a:spcBef>
                          <a:spcPts val="0"/>
                        </a:spcBef>
                        <a:spcAft>
                          <a:spcPts val="0"/>
                        </a:spcAft>
                      </a:pPr>
                      <a:r>
                        <a:rPr lang="en-US" sz="2000">
                          <a:effectLst/>
                          <a:latin typeface="Times New Roman" pitchFamily="18" charset="0"/>
                          <a:cs typeface="Times New Roman" pitchFamily="18" charset="0"/>
                        </a:rPr>
                        <a:t>Phương pháp </a:t>
                      </a:r>
                      <a:endParaRPr lang="en-US" sz="2000" smtClean="0">
                        <a:effectLst/>
                        <a:latin typeface="Times New Roman" pitchFamily="18" charset="0"/>
                        <a:cs typeface="Times New Roman" pitchFamily="18" charset="0"/>
                      </a:endParaRPr>
                    </a:p>
                    <a:p>
                      <a:pPr marL="0" marR="0" algn="ctr">
                        <a:lnSpc>
                          <a:spcPct val="115000"/>
                        </a:lnSpc>
                        <a:spcBef>
                          <a:spcPts val="0"/>
                        </a:spcBef>
                        <a:spcAft>
                          <a:spcPts val="0"/>
                        </a:spcAft>
                      </a:pPr>
                      <a:r>
                        <a:rPr lang="en-US" sz="2000" smtClean="0">
                          <a:effectLst/>
                          <a:latin typeface="Times New Roman" pitchFamily="18" charset="0"/>
                          <a:cs typeface="Times New Roman" pitchFamily="18" charset="0"/>
                        </a:rPr>
                        <a:t>đánh </a:t>
                      </a:r>
                      <a:r>
                        <a:rPr lang="en-US" sz="2000">
                          <a:effectLst/>
                          <a:latin typeface="Times New Roman" pitchFamily="18" charset="0"/>
                          <a:cs typeface="Times New Roman" pitchFamily="18" charset="0"/>
                        </a:rPr>
                        <a:t>giá</a:t>
                      </a:r>
                      <a:endParaRPr lang="en-US" sz="2000">
                        <a:effectLst/>
                        <a:latin typeface="Times New Roman" pitchFamily="18" charset="0"/>
                        <a:ea typeface="Calibri"/>
                        <a:cs typeface="Times New Roman" pitchFamily="18" charset="0"/>
                      </a:endParaRPr>
                    </a:p>
                  </a:txBody>
                  <a:tcPr marL="68580" marR="68580" marT="0" marB="0"/>
                </a:tc>
                <a:tc>
                  <a:txBody>
                    <a:bodyPr/>
                    <a:lstStyle/>
                    <a:p>
                      <a:pPr marL="0" marR="0" algn="ctr">
                        <a:lnSpc>
                          <a:spcPct val="115000"/>
                        </a:lnSpc>
                        <a:spcBef>
                          <a:spcPts val="0"/>
                        </a:spcBef>
                        <a:spcAft>
                          <a:spcPts val="0"/>
                        </a:spcAft>
                      </a:pPr>
                      <a:r>
                        <a:rPr lang="en-US" sz="2000">
                          <a:effectLst/>
                          <a:latin typeface="Times New Roman" pitchFamily="18" charset="0"/>
                          <a:cs typeface="Times New Roman" pitchFamily="18" charset="0"/>
                        </a:rPr>
                        <a:t>Mô tả</a:t>
                      </a:r>
                      <a:endParaRPr lang="en-US" sz="2000">
                        <a:effectLst/>
                        <a:latin typeface="Times New Roman" pitchFamily="18" charset="0"/>
                        <a:ea typeface="Calibri"/>
                        <a:cs typeface="Times New Roman" pitchFamily="18" charset="0"/>
                      </a:endParaRPr>
                    </a:p>
                  </a:txBody>
                  <a:tcPr marL="68580" marR="68580" marT="0" marB="0"/>
                </a:tc>
                <a:tc>
                  <a:txBody>
                    <a:bodyPr/>
                    <a:lstStyle/>
                    <a:p>
                      <a:pPr marL="0" marR="0" algn="ctr">
                        <a:lnSpc>
                          <a:spcPct val="115000"/>
                        </a:lnSpc>
                        <a:spcBef>
                          <a:spcPts val="0"/>
                        </a:spcBef>
                        <a:spcAft>
                          <a:spcPts val="0"/>
                        </a:spcAft>
                      </a:pPr>
                      <a:r>
                        <a:rPr lang="en-US" sz="2000">
                          <a:effectLst/>
                          <a:latin typeface="Times New Roman" pitchFamily="18" charset="0"/>
                          <a:cs typeface="Times New Roman" pitchFamily="18" charset="0"/>
                        </a:rPr>
                        <a:t>Công cụ</a:t>
                      </a:r>
                      <a:endParaRPr lang="en-US" sz="2000">
                        <a:effectLst/>
                        <a:latin typeface="Times New Roman" pitchFamily="18" charset="0"/>
                        <a:ea typeface="Calibri"/>
                        <a:cs typeface="Times New Roman" pitchFamily="18" charset="0"/>
                      </a:endParaRPr>
                    </a:p>
                  </a:txBody>
                  <a:tcPr marL="68580" marR="68580" marT="0" marB="0"/>
                </a:tc>
              </a:tr>
              <a:tr h="3445095">
                <a:tc>
                  <a:txBody>
                    <a:bodyPr/>
                    <a:lstStyle/>
                    <a:p>
                      <a:pPr marL="0" marR="0">
                        <a:lnSpc>
                          <a:spcPct val="115000"/>
                        </a:lnSpc>
                        <a:spcBef>
                          <a:spcPts val="0"/>
                        </a:spcBef>
                        <a:spcAft>
                          <a:spcPts val="0"/>
                        </a:spcAft>
                      </a:pPr>
                      <a:r>
                        <a:rPr lang="en-US" sz="2000">
                          <a:effectLst/>
                          <a:latin typeface="Times New Roman" pitchFamily="18" charset="0"/>
                          <a:cs typeface="Times New Roman" pitchFamily="18" charset="0"/>
                        </a:rPr>
                        <a:t>Kế hoạch (có thể bao gồm công việc dựa trên kế hoạch)</a:t>
                      </a:r>
                      <a:endParaRPr lang="en-US" sz="2000">
                        <a:effectLst/>
                        <a:latin typeface="Times New Roman" pitchFamily="18" charset="0"/>
                        <a:ea typeface="Calibri"/>
                        <a:cs typeface="Times New Roman" pitchFamily="18" charset="0"/>
                      </a:endParaRPr>
                    </a:p>
                  </a:txBody>
                  <a:tcPr marL="68580" marR="68580" marT="0" marB="0"/>
                </a:tc>
                <a:tc>
                  <a:txBody>
                    <a:bodyPr/>
                    <a:lstStyle/>
                    <a:p>
                      <a:pPr marL="0" marR="0">
                        <a:lnSpc>
                          <a:spcPct val="115000"/>
                        </a:lnSpc>
                        <a:spcBef>
                          <a:spcPts val="0"/>
                        </a:spcBef>
                        <a:spcAft>
                          <a:spcPts val="0"/>
                        </a:spcAft>
                      </a:pPr>
                      <a:r>
                        <a:rPr lang="en-US" sz="2000">
                          <a:effectLst/>
                          <a:latin typeface="Times New Roman" pitchFamily="18" charset="0"/>
                          <a:cs typeface="Times New Roman" pitchFamily="18" charset="0"/>
                        </a:rPr>
                        <a:t>Người đánh giá đặt ra vấn đề và hoàn thành trong khoảng thời gian. Như liên quan đến sản phẩm…thiết kế cái gì hay giải quyết vấn đề. Vấn đề này có liên quan tới người học việc.</a:t>
                      </a:r>
                      <a:endParaRPr lang="en-US" sz="2000">
                        <a:effectLst/>
                        <a:latin typeface="Times New Roman" pitchFamily="18" charset="0"/>
                        <a:ea typeface="Calibri"/>
                        <a:cs typeface="Times New Roman" pitchFamily="18" charset="0"/>
                      </a:endParaRPr>
                    </a:p>
                  </a:txBody>
                  <a:tcPr marL="68580" marR="68580" marT="0" marB="0"/>
                </a:tc>
                <a:tc>
                  <a:txBody>
                    <a:bodyPr/>
                    <a:lstStyle/>
                    <a:p>
                      <a:pPr marL="0" marR="0">
                        <a:lnSpc>
                          <a:spcPct val="115000"/>
                        </a:lnSpc>
                        <a:spcBef>
                          <a:spcPts val="0"/>
                        </a:spcBef>
                        <a:spcAft>
                          <a:spcPts val="0"/>
                        </a:spcAft>
                      </a:pPr>
                      <a:r>
                        <a:rPr lang="en-US" sz="2000" smtClean="0">
                          <a:effectLst/>
                          <a:latin typeface="Times New Roman" pitchFamily="18" charset="0"/>
                          <a:cs typeface="Times New Roman" pitchFamily="18" charset="0"/>
                        </a:rPr>
                        <a:t>- Những </a:t>
                      </a:r>
                      <a:r>
                        <a:rPr lang="en-US" sz="2000">
                          <a:effectLst/>
                          <a:latin typeface="Times New Roman" pitchFamily="18" charset="0"/>
                          <a:cs typeface="Times New Roman" pitchFamily="18" charset="0"/>
                        </a:rPr>
                        <a:t>chỉ dẫn cho ứng viên và người đánh giá</a:t>
                      </a:r>
                    </a:p>
                    <a:p>
                      <a:pPr marL="0" marR="0">
                        <a:lnSpc>
                          <a:spcPct val="115000"/>
                        </a:lnSpc>
                        <a:spcBef>
                          <a:spcPts val="0"/>
                        </a:spcBef>
                        <a:spcAft>
                          <a:spcPts val="0"/>
                        </a:spcAft>
                      </a:pPr>
                      <a:r>
                        <a:rPr lang="en-US" sz="2000" smtClean="0">
                          <a:effectLst/>
                          <a:latin typeface="Times New Roman" pitchFamily="18" charset="0"/>
                          <a:cs typeface="Times New Roman" pitchFamily="18" charset="0"/>
                        </a:rPr>
                        <a:t>- Người </a:t>
                      </a:r>
                      <a:r>
                        <a:rPr lang="en-US" sz="2000">
                          <a:effectLst/>
                          <a:latin typeface="Times New Roman" pitchFamily="18" charset="0"/>
                          <a:cs typeface="Times New Roman" pitchFamily="18" charset="0"/>
                        </a:rPr>
                        <a:t>đánh giá liệt kê các ý kiến</a:t>
                      </a:r>
                      <a:endParaRPr lang="en-US" sz="200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26506277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815910245"/>
              </p:ext>
            </p:extLst>
          </p:nvPr>
        </p:nvGraphicFramePr>
        <p:xfrm>
          <a:off x="762000" y="685800"/>
          <a:ext cx="7315200" cy="4114800"/>
        </p:xfrm>
        <a:graphic>
          <a:graphicData uri="http://schemas.openxmlformats.org/drawingml/2006/table">
            <a:tbl>
              <a:tblPr firstRow="1" firstCol="1" bandRow="1">
                <a:tableStyleId>{5C22544A-7EE6-4342-B048-85BDC9FD1C3A}</a:tableStyleId>
              </a:tblPr>
              <a:tblGrid>
                <a:gridCol w="2438400"/>
                <a:gridCol w="2438400"/>
                <a:gridCol w="2438400"/>
              </a:tblGrid>
              <a:tr h="1007663">
                <a:tc>
                  <a:txBody>
                    <a:bodyPr/>
                    <a:lstStyle/>
                    <a:p>
                      <a:pPr marL="0" marR="0" algn="ctr">
                        <a:lnSpc>
                          <a:spcPct val="115000"/>
                        </a:lnSpc>
                        <a:spcBef>
                          <a:spcPts val="0"/>
                        </a:spcBef>
                        <a:spcAft>
                          <a:spcPts val="0"/>
                        </a:spcAft>
                      </a:pPr>
                      <a:r>
                        <a:rPr lang="en-US" sz="2400">
                          <a:effectLst/>
                          <a:latin typeface="Times New Roman" pitchFamily="18" charset="0"/>
                          <a:cs typeface="Times New Roman" pitchFamily="18" charset="0"/>
                        </a:rPr>
                        <a:t>Phương pháp đánh giá</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gn="ctr">
                        <a:lnSpc>
                          <a:spcPct val="115000"/>
                        </a:lnSpc>
                        <a:spcBef>
                          <a:spcPts val="0"/>
                        </a:spcBef>
                        <a:spcAft>
                          <a:spcPts val="0"/>
                        </a:spcAft>
                      </a:pPr>
                      <a:r>
                        <a:rPr lang="en-US" sz="2400">
                          <a:effectLst/>
                          <a:latin typeface="Times New Roman" pitchFamily="18" charset="0"/>
                          <a:cs typeface="Times New Roman" pitchFamily="18" charset="0"/>
                        </a:rPr>
                        <a:t>Mô tả</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gn="ctr">
                        <a:lnSpc>
                          <a:spcPct val="115000"/>
                        </a:lnSpc>
                        <a:spcBef>
                          <a:spcPts val="0"/>
                        </a:spcBef>
                        <a:spcAft>
                          <a:spcPts val="0"/>
                        </a:spcAft>
                      </a:pPr>
                      <a:r>
                        <a:rPr lang="en-US" sz="2400">
                          <a:effectLst/>
                          <a:latin typeface="Times New Roman" pitchFamily="18" charset="0"/>
                          <a:cs typeface="Times New Roman" pitchFamily="18" charset="0"/>
                        </a:rPr>
                        <a:t>Công cụ</a:t>
                      </a:r>
                      <a:endParaRPr lang="en-US" sz="2400">
                        <a:effectLst/>
                        <a:latin typeface="Times New Roman" pitchFamily="18" charset="0"/>
                        <a:ea typeface="Calibri"/>
                        <a:cs typeface="Times New Roman" pitchFamily="18" charset="0"/>
                      </a:endParaRPr>
                    </a:p>
                  </a:txBody>
                  <a:tcPr marL="68580" marR="68580" marT="0" marB="0"/>
                </a:tc>
              </a:tr>
              <a:tr h="3107137">
                <a:tc>
                  <a:txBody>
                    <a:bodyPr/>
                    <a:lstStyle/>
                    <a:p>
                      <a:pPr marL="0" marR="0">
                        <a:lnSpc>
                          <a:spcPct val="115000"/>
                        </a:lnSpc>
                        <a:spcBef>
                          <a:spcPts val="0"/>
                        </a:spcBef>
                        <a:spcAft>
                          <a:spcPts val="0"/>
                        </a:spcAft>
                      </a:pPr>
                      <a:r>
                        <a:rPr lang="en-US" sz="2400">
                          <a:effectLst/>
                          <a:latin typeface="Times New Roman" pitchFamily="18" charset="0"/>
                          <a:cs typeface="Times New Roman" pitchFamily="18" charset="0"/>
                        </a:rPr>
                        <a:t>Vấn đáp</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nSpc>
                          <a:spcPct val="115000"/>
                        </a:lnSpc>
                        <a:spcBef>
                          <a:spcPts val="0"/>
                        </a:spcBef>
                        <a:spcAft>
                          <a:spcPts val="0"/>
                        </a:spcAft>
                      </a:pPr>
                      <a:r>
                        <a:rPr lang="en-US" sz="2400">
                          <a:effectLst/>
                          <a:latin typeface="Times New Roman" pitchFamily="18" charset="0"/>
                          <a:cs typeface="Times New Roman" pitchFamily="18" charset="0"/>
                        </a:rPr>
                        <a:t>Người đánh giá đặt những câu hỏi liên quan đến kiến thức và kỹ năng</a:t>
                      </a:r>
                      <a:endParaRPr lang="en-US" sz="2400">
                        <a:effectLst/>
                        <a:latin typeface="Times New Roman" pitchFamily="18" charset="0"/>
                        <a:ea typeface="Calibri"/>
                        <a:cs typeface="Times New Roman" pitchFamily="18" charset="0"/>
                      </a:endParaRPr>
                    </a:p>
                  </a:txBody>
                  <a:tcPr marL="68580" marR="68580" marT="0" marB="0"/>
                </a:tc>
                <a:tc>
                  <a:txBody>
                    <a:bodyPr/>
                    <a:lstStyle/>
                    <a:p>
                      <a:pPr marL="0" marR="0">
                        <a:lnSpc>
                          <a:spcPct val="115000"/>
                        </a:lnSpc>
                        <a:spcBef>
                          <a:spcPts val="0"/>
                        </a:spcBef>
                        <a:spcAft>
                          <a:spcPts val="0"/>
                        </a:spcAft>
                      </a:pPr>
                      <a:r>
                        <a:rPr lang="en-US" sz="2400" smtClean="0">
                          <a:effectLst/>
                          <a:latin typeface="Times New Roman" pitchFamily="18" charset="0"/>
                          <a:cs typeface="Times New Roman" pitchFamily="18" charset="0"/>
                        </a:rPr>
                        <a:t>- Danh sách </a:t>
                      </a:r>
                      <a:r>
                        <a:rPr lang="en-US" sz="2400">
                          <a:effectLst/>
                          <a:latin typeface="Times New Roman" pitchFamily="18" charset="0"/>
                          <a:cs typeface="Times New Roman" pitchFamily="18" charset="0"/>
                        </a:rPr>
                        <a:t>các câu hỏi hoặc ngân hàng câu hỏi</a:t>
                      </a:r>
                    </a:p>
                    <a:p>
                      <a:pPr marL="0" marR="0">
                        <a:lnSpc>
                          <a:spcPct val="115000"/>
                        </a:lnSpc>
                        <a:spcBef>
                          <a:spcPts val="0"/>
                        </a:spcBef>
                        <a:spcAft>
                          <a:spcPts val="0"/>
                        </a:spcAft>
                      </a:pPr>
                      <a:r>
                        <a:rPr lang="en-US" sz="2400" smtClean="0">
                          <a:effectLst/>
                          <a:latin typeface="Times New Roman" pitchFamily="18" charset="0"/>
                          <a:cs typeface="Times New Roman" pitchFamily="18" charset="0"/>
                        </a:rPr>
                        <a:t>- Đáp án</a:t>
                      </a:r>
                      <a:endParaRPr lang="en-US" sz="240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21050588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276565234"/>
              </p:ext>
            </p:extLst>
          </p:nvPr>
        </p:nvGraphicFramePr>
        <p:xfrm>
          <a:off x="990600" y="1066800"/>
          <a:ext cx="7010400" cy="3657600"/>
        </p:xfrm>
        <a:graphic>
          <a:graphicData uri="http://schemas.openxmlformats.org/drawingml/2006/table">
            <a:tbl>
              <a:tblPr firstRow="1" firstCol="1" bandRow="1">
                <a:tableStyleId>{5C22544A-7EE6-4342-B048-85BDC9FD1C3A}</a:tableStyleId>
              </a:tblPr>
              <a:tblGrid>
                <a:gridCol w="2336800"/>
                <a:gridCol w="2336800"/>
                <a:gridCol w="2336800"/>
              </a:tblGrid>
              <a:tr h="713621">
                <a:tc>
                  <a:txBody>
                    <a:bodyPr/>
                    <a:lstStyle/>
                    <a:p>
                      <a:pPr marL="0" marR="0" algn="ctr">
                        <a:lnSpc>
                          <a:spcPct val="115000"/>
                        </a:lnSpc>
                        <a:spcBef>
                          <a:spcPts val="0"/>
                        </a:spcBef>
                        <a:spcAft>
                          <a:spcPts val="0"/>
                        </a:spcAft>
                      </a:pPr>
                      <a:r>
                        <a:rPr lang="en-US" sz="2000">
                          <a:effectLst/>
                          <a:latin typeface="Times New Roman" pitchFamily="18" charset="0"/>
                          <a:cs typeface="Times New Roman" pitchFamily="18" charset="0"/>
                        </a:rPr>
                        <a:t>Phương pháp </a:t>
                      </a:r>
                      <a:endParaRPr lang="en-US" sz="2000" smtClean="0">
                        <a:effectLst/>
                        <a:latin typeface="Times New Roman" pitchFamily="18" charset="0"/>
                        <a:cs typeface="Times New Roman" pitchFamily="18" charset="0"/>
                      </a:endParaRPr>
                    </a:p>
                    <a:p>
                      <a:pPr marL="0" marR="0" algn="ctr">
                        <a:lnSpc>
                          <a:spcPct val="115000"/>
                        </a:lnSpc>
                        <a:spcBef>
                          <a:spcPts val="0"/>
                        </a:spcBef>
                        <a:spcAft>
                          <a:spcPts val="0"/>
                        </a:spcAft>
                      </a:pPr>
                      <a:r>
                        <a:rPr lang="en-US" sz="2000" smtClean="0">
                          <a:effectLst/>
                          <a:latin typeface="Times New Roman" pitchFamily="18" charset="0"/>
                          <a:cs typeface="Times New Roman" pitchFamily="18" charset="0"/>
                        </a:rPr>
                        <a:t>đánh </a:t>
                      </a:r>
                      <a:r>
                        <a:rPr lang="en-US" sz="2000">
                          <a:effectLst/>
                          <a:latin typeface="Times New Roman" pitchFamily="18" charset="0"/>
                          <a:cs typeface="Times New Roman" pitchFamily="18" charset="0"/>
                        </a:rPr>
                        <a:t>giá</a:t>
                      </a:r>
                      <a:endParaRPr lang="en-US" sz="2000">
                        <a:effectLst/>
                        <a:latin typeface="Times New Roman" pitchFamily="18" charset="0"/>
                        <a:ea typeface="Calibri"/>
                        <a:cs typeface="Times New Roman" pitchFamily="18" charset="0"/>
                      </a:endParaRPr>
                    </a:p>
                  </a:txBody>
                  <a:tcPr marL="68580" marR="68580" marT="0" marB="0"/>
                </a:tc>
                <a:tc>
                  <a:txBody>
                    <a:bodyPr/>
                    <a:lstStyle/>
                    <a:p>
                      <a:pPr marL="0" marR="0" algn="ctr">
                        <a:lnSpc>
                          <a:spcPct val="115000"/>
                        </a:lnSpc>
                        <a:spcBef>
                          <a:spcPts val="0"/>
                        </a:spcBef>
                        <a:spcAft>
                          <a:spcPts val="0"/>
                        </a:spcAft>
                      </a:pPr>
                      <a:r>
                        <a:rPr lang="en-US" sz="2000">
                          <a:effectLst/>
                          <a:latin typeface="Times New Roman" pitchFamily="18" charset="0"/>
                          <a:cs typeface="Times New Roman" pitchFamily="18" charset="0"/>
                        </a:rPr>
                        <a:t>Mô tả</a:t>
                      </a:r>
                      <a:endParaRPr lang="en-US" sz="2000">
                        <a:effectLst/>
                        <a:latin typeface="Times New Roman" pitchFamily="18" charset="0"/>
                        <a:ea typeface="Calibri"/>
                        <a:cs typeface="Times New Roman" pitchFamily="18" charset="0"/>
                      </a:endParaRPr>
                    </a:p>
                  </a:txBody>
                  <a:tcPr marL="68580" marR="68580" marT="0" marB="0"/>
                </a:tc>
                <a:tc>
                  <a:txBody>
                    <a:bodyPr/>
                    <a:lstStyle/>
                    <a:p>
                      <a:pPr marL="0" marR="0" algn="ctr">
                        <a:lnSpc>
                          <a:spcPct val="115000"/>
                        </a:lnSpc>
                        <a:spcBef>
                          <a:spcPts val="0"/>
                        </a:spcBef>
                        <a:spcAft>
                          <a:spcPts val="0"/>
                        </a:spcAft>
                      </a:pPr>
                      <a:r>
                        <a:rPr lang="en-US" sz="2000">
                          <a:effectLst/>
                          <a:latin typeface="Times New Roman" pitchFamily="18" charset="0"/>
                          <a:cs typeface="Times New Roman" pitchFamily="18" charset="0"/>
                        </a:rPr>
                        <a:t>Công cụ</a:t>
                      </a:r>
                      <a:endParaRPr lang="en-US" sz="2000">
                        <a:effectLst/>
                        <a:latin typeface="Times New Roman" pitchFamily="18" charset="0"/>
                        <a:ea typeface="Calibri"/>
                        <a:cs typeface="Times New Roman" pitchFamily="18" charset="0"/>
                      </a:endParaRPr>
                    </a:p>
                  </a:txBody>
                  <a:tcPr marL="68580" marR="68580" marT="0" marB="0"/>
                </a:tc>
              </a:tr>
              <a:tr h="2943979">
                <a:tc>
                  <a:txBody>
                    <a:bodyPr/>
                    <a:lstStyle/>
                    <a:p>
                      <a:pPr marL="0" marR="0">
                        <a:lnSpc>
                          <a:spcPct val="115000"/>
                        </a:lnSpc>
                        <a:spcBef>
                          <a:spcPts val="0"/>
                        </a:spcBef>
                        <a:spcAft>
                          <a:spcPts val="0"/>
                        </a:spcAft>
                      </a:pPr>
                      <a:r>
                        <a:rPr lang="en-US" sz="2000">
                          <a:effectLst/>
                          <a:latin typeface="Times New Roman" pitchFamily="18" charset="0"/>
                          <a:cs typeface="Times New Roman" pitchFamily="18" charset="0"/>
                        </a:rPr>
                        <a:t>Trắc nghiệm</a:t>
                      </a:r>
                      <a:endParaRPr lang="en-US" sz="2000">
                        <a:effectLst/>
                        <a:latin typeface="Times New Roman" pitchFamily="18" charset="0"/>
                        <a:ea typeface="Calibri"/>
                        <a:cs typeface="Times New Roman" pitchFamily="18" charset="0"/>
                      </a:endParaRPr>
                    </a:p>
                  </a:txBody>
                  <a:tcPr marL="68580" marR="68580" marT="0" marB="0"/>
                </a:tc>
                <a:tc>
                  <a:txBody>
                    <a:bodyPr/>
                    <a:lstStyle/>
                    <a:p>
                      <a:pPr marL="0" marR="0">
                        <a:lnSpc>
                          <a:spcPct val="115000"/>
                        </a:lnSpc>
                        <a:spcBef>
                          <a:spcPts val="0"/>
                        </a:spcBef>
                        <a:spcAft>
                          <a:spcPts val="0"/>
                        </a:spcAft>
                      </a:pPr>
                      <a:r>
                        <a:rPr lang="en-US" sz="2000">
                          <a:effectLst/>
                          <a:latin typeface="Times New Roman" pitchFamily="18" charset="0"/>
                          <a:cs typeface="Times New Roman" pitchFamily="18" charset="0"/>
                        </a:rPr>
                        <a:t>Ngân hàng câu hỏi. Mỗi câu hỏi có nhiều phương án lựa chọn. Người làm bài sẽ chọn phương án đúng từ câu hỏi đưa ra.</a:t>
                      </a:r>
                      <a:endParaRPr lang="en-US" sz="2000">
                        <a:effectLst/>
                        <a:latin typeface="Times New Roman" pitchFamily="18" charset="0"/>
                        <a:ea typeface="Calibri"/>
                        <a:cs typeface="Times New Roman" pitchFamily="18" charset="0"/>
                      </a:endParaRPr>
                    </a:p>
                  </a:txBody>
                  <a:tcPr marL="68580" marR="68580" marT="0" marB="0"/>
                </a:tc>
                <a:tc>
                  <a:txBody>
                    <a:bodyPr/>
                    <a:lstStyle/>
                    <a:p>
                      <a:pPr marL="0" marR="0">
                        <a:lnSpc>
                          <a:spcPct val="115000"/>
                        </a:lnSpc>
                        <a:spcBef>
                          <a:spcPts val="0"/>
                        </a:spcBef>
                        <a:spcAft>
                          <a:spcPts val="0"/>
                        </a:spcAft>
                      </a:pPr>
                      <a:r>
                        <a:rPr lang="en-US" sz="2000" smtClean="0">
                          <a:effectLst/>
                          <a:latin typeface="Times New Roman" pitchFamily="18" charset="0"/>
                          <a:cs typeface="Times New Roman" pitchFamily="18" charset="0"/>
                        </a:rPr>
                        <a:t>- Hướng </a:t>
                      </a:r>
                      <a:r>
                        <a:rPr lang="en-US" sz="2000">
                          <a:effectLst/>
                          <a:latin typeface="Times New Roman" pitchFamily="18" charset="0"/>
                          <a:cs typeface="Times New Roman" pitchFamily="18" charset="0"/>
                        </a:rPr>
                        <a:t>dẫn cho người làm bài và người đánh giá</a:t>
                      </a:r>
                    </a:p>
                    <a:p>
                      <a:pPr marL="0" marR="0">
                        <a:lnSpc>
                          <a:spcPct val="115000"/>
                        </a:lnSpc>
                        <a:spcBef>
                          <a:spcPts val="0"/>
                        </a:spcBef>
                        <a:spcAft>
                          <a:spcPts val="0"/>
                        </a:spcAft>
                      </a:pPr>
                      <a:r>
                        <a:rPr lang="en-US" sz="2000" smtClean="0">
                          <a:effectLst/>
                          <a:latin typeface="Times New Roman" pitchFamily="18" charset="0"/>
                          <a:cs typeface="Times New Roman" pitchFamily="18" charset="0"/>
                        </a:rPr>
                        <a:t>- Bài kiểm </a:t>
                      </a:r>
                      <a:r>
                        <a:rPr lang="en-US" sz="2000">
                          <a:effectLst/>
                          <a:latin typeface="Times New Roman" pitchFamily="18" charset="0"/>
                          <a:cs typeface="Times New Roman" pitchFamily="18" charset="0"/>
                        </a:rPr>
                        <a:t>tra trắc nghiệm</a:t>
                      </a:r>
                    </a:p>
                    <a:p>
                      <a:pPr marL="0" marR="0">
                        <a:lnSpc>
                          <a:spcPct val="115000"/>
                        </a:lnSpc>
                        <a:spcBef>
                          <a:spcPts val="0"/>
                        </a:spcBef>
                        <a:spcAft>
                          <a:spcPts val="0"/>
                        </a:spcAft>
                      </a:pPr>
                      <a:r>
                        <a:rPr lang="en-US" sz="2000" smtClean="0">
                          <a:effectLst/>
                          <a:latin typeface="Times New Roman" pitchFamily="18" charset="0"/>
                          <a:cs typeface="Times New Roman" pitchFamily="18" charset="0"/>
                        </a:rPr>
                        <a:t>- Phiếu trả </a:t>
                      </a:r>
                      <a:r>
                        <a:rPr lang="en-US" sz="2000">
                          <a:effectLst/>
                          <a:latin typeface="Times New Roman" pitchFamily="18" charset="0"/>
                          <a:cs typeface="Times New Roman" pitchFamily="18" charset="0"/>
                        </a:rPr>
                        <a:t>lời và thang điểm</a:t>
                      </a:r>
                    </a:p>
                    <a:p>
                      <a:pPr marL="0" marR="0">
                        <a:lnSpc>
                          <a:spcPct val="115000"/>
                        </a:lnSpc>
                        <a:spcBef>
                          <a:spcPts val="0"/>
                        </a:spcBef>
                        <a:spcAft>
                          <a:spcPts val="0"/>
                        </a:spcAft>
                      </a:pPr>
                      <a:r>
                        <a:rPr lang="en-US" sz="2000">
                          <a:effectLst/>
                          <a:latin typeface="Times New Roman" pitchFamily="18" charset="0"/>
                          <a:cs typeface="Times New Roman" pitchFamily="18" charset="0"/>
                        </a:rPr>
                        <a:t> </a:t>
                      </a:r>
                      <a:endParaRPr lang="en-US" sz="200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400683603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1939</TotalTime>
  <Words>1265</Words>
  <Application>Microsoft Office PowerPoint</Application>
  <PresentationFormat>On-screen Show (4:3)</PresentationFormat>
  <Paragraphs>242</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Oriel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THANKS  FOR  YOUR  ATTENTION  !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ĐẠI HỌC QUỐC GIA TP.HCM TRƯỜNG ĐẠI HỌC BÁCH KHOA</dc:title>
  <dc:creator>THEVINH</dc:creator>
  <cp:lastModifiedBy>VINH</cp:lastModifiedBy>
  <cp:revision>149</cp:revision>
  <dcterms:created xsi:type="dcterms:W3CDTF">2013-07-08T04:30:54Z</dcterms:created>
  <dcterms:modified xsi:type="dcterms:W3CDTF">2015-06-29T05:31:23Z</dcterms:modified>
</cp:coreProperties>
</file>